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5"/>
    <p:sldMasterId id="2147483839" r:id="rId6"/>
    <p:sldMasterId id="2147483853" r:id="rId7"/>
    <p:sldMasterId id="2147483861" r:id="rId8"/>
  </p:sldMasterIdLst>
  <p:notesMasterIdLst>
    <p:notesMasterId r:id="rId27"/>
  </p:notesMasterIdLst>
  <p:handoutMasterIdLst>
    <p:handoutMasterId r:id="rId28"/>
  </p:handoutMasterIdLst>
  <p:sldIdLst>
    <p:sldId id="310" r:id="rId9"/>
    <p:sldId id="721" r:id="rId10"/>
    <p:sldId id="377" r:id="rId11"/>
    <p:sldId id="321" r:id="rId12"/>
    <p:sldId id="343" r:id="rId13"/>
    <p:sldId id="724" r:id="rId14"/>
    <p:sldId id="568" r:id="rId15"/>
    <p:sldId id="265" r:id="rId16"/>
    <p:sldId id="720" r:id="rId17"/>
    <p:sldId id="563" r:id="rId18"/>
    <p:sldId id="267" r:id="rId19"/>
    <p:sldId id="573" r:id="rId20"/>
    <p:sldId id="574" r:id="rId21"/>
    <p:sldId id="585" r:id="rId22"/>
    <p:sldId id="725" r:id="rId23"/>
    <p:sldId id="575" r:id="rId24"/>
    <p:sldId id="723" r:id="rId25"/>
    <p:sldId id="643" r:id="rId26"/>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C5"/>
    <a:srgbClr val="00CCFF"/>
    <a:srgbClr val="F9EC00"/>
    <a:srgbClr val="30C3E5"/>
    <a:srgbClr val="FF5050"/>
    <a:srgbClr val="77787B"/>
    <a:srgbClr val="0081C3"/>
    <a:srgbClr val="215AAB"/>
    <a:srgbClr val="FEB448"/>
    <a:srgbClr val="BAD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3" autoAdjust="0"/>
    <p:restoredTop sz="61121" autoAdjust="0"/>
  </p:normalViewPr>
  <p:slideViewPr>
    <p:cSldViewPr snapToGrid="0">
      <p:cViewPr varScale="1">
        <p:scale>
          <a:sx n="70" d="100"/>
          <a:sy n="70" d="100"/>
        </p:scale>
        <p:origin x="2004"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dirty="0">
                <a:solidFill>
                  <a:schemeClr val="tx1"/>
                </a:solidFill>
              </a:rPr>
              <a:t>Info</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spPr>
    <a:noFill/>
    <a:ln>
      <a:no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BE3F7106-7EB7-44A2-B68A-29C7DD80AD5C}" type="datetimeFigureOut">
              <a:rPr lang="en-US" smtClean="0"/>
              <a:t>6/20/2019</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E6DE9E6-2452-4882-AD74-09959091E931}" type="slidenum">
              <a:rPr lang="en-US" smtClean="0"/>
              <a:t>‹#›</a:t>
            </a:fld>
            <a:endParaRPr lang="en-US" dirty="0"/>
          </a:p>
        </p:txBody>
      </p:sp>
    </p:spTree>
    <p:extLst>
      <p:ext uri="{BB962C8B-B14F-4D97-AF65-F5344CB8AC3E}">
        <p14:creationId xmlns:p14="http://schemas.microsoft.com/office/powerpoint/2010/main" val="2071550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F715BB44-864D-4C7E-99AA-DF33B080126E}" type="datetimeFigureOut">
              <a:rPr lang="en-US" smtClean="0"/>
              <a:t>6/20/2019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0DEAED0-BF8E-4FC6-95F4-FEDFC024A3E2}" type="slidenum">
              <a:rPr lang="en-US" smtClean="0"/>
              <a:t>‹#›</a:t>
            </a:fld>
            <a:endParaRPr lang="en-US" dirty="0"/>
          </a:p>
        </p:txBody>
      </p:sp>
    </p:spTree>
    <p:extLst>
      <p:ext uri="{BB962C8B-B14F-4D97-AF65-F5344CB8AC3E}">
        <p14:creationId xmlns:p14="http://schemas.microsoft.com/office/powerpoint/2010/main" val="97101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1</a:t>
            </a:fld>
            <a:endParaRPr lang="en-US" dirty="0"/>
          </a:p>
        </p:txBody>
      </p:sp>
    </p:spTree>
    <p:extLst>
      <p:ext uri="{BB962C8B-B14F-4D97-AF65-F5344CB8AC3E}">
        <p14:creationId xmlns:p14="http://schemas.microsoft.com/office/powerpoint/2010/main" val="159858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13</a:t>
            </a:fld>
            <a:endParaRPr lang="en-US"/>
          </a:p>
        </p:txBody>
      </p:sp>
    </p:spTree>
    <p:extLst>
      <p:ext uri="{BB962C8B-B14F-4D97-AF65-F5344CB8AC3E}">
        <p14:creationId xmlns:p14="http://schemas.microsoft.com/office/powerpoint/2010/main" val="172196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14</a:t>
            </a:fld>
            <a:endParaRPr lang="en-US"/>
          </a:p>
        </p:txBody>
      </p:sp>
    </p:spTree>
    <p:extLst>
      <p:ext uri="{BB962C8B-B14F-4D97-AF65-F5344CB8AC3E}">
        <p14:creationId xmlns:p14="http://schemas.microsoft.com/office/powerpoint/2010/main" val="1718115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15</a:t>
            </a:fld>
            <a:endParaRPr lang="en-US"/>
          </a:p>
        </p:txBody>
      </p:sp>
    </p:spTree>
    <p:extLst>
      <p:ext uri="{BB962C8B-B14F-4D97-AF65-F5344CB8AC3E}">
        <p14:creationId xmlns:p14="http://schemas.microsoft.com/office/powerpoint/2010/main" val="784910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AED0-BF8E-4FC6-95F4-FEDFC024A3E2}" type="slidenum">
              <a:rPr lang="en-US" smtClean="0"/>
              <a:t>16</a:t>
            </a:fld>
            <a:endParaRPr lang="en-US" dirty="0"/>
          </a:p>
        </p:txBody>
      </p:sp>
    </p:spTree>
    <p:extLst>
      <p:ext uri="{BB962C8B-B14F-4D97-AF65-F5344CB8AC3E}">
        <p14:creationId xmlns:p14="http://schemas.microsoft.com/office/powerpoint/2010/main" val="73378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EAED0-BF8E-4FC6-95F4-FEDFC024A3E2}" type="slidenum">
              <a:rPr lang="en-US" smtClean="0"/>
              <a:t>17</a:t>
            </a:fld>
            <a:endParaRPr lang="en-US"/>
          </a:p>
        </p:txBody>
      </p:sp>
    </p:spTree>
    <p:extLst>
      <p:ext uri="{BB962C8B-B14F-4D97-AF65-F5344CB8AC3E}">
        <p14:creationId xmlns:p14="http://schemas.microsoft.com/office/powerpoint/2010/main" val="261948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77" name="Shape 277"/>
          <p:cNvSpPr txBox="1">
            <a:spLocks noGrp="1"/>
          </p:cNvSpPr>
          <p:nvPr>
            <p:ph type="body" idx="1"/>
          </p:nvPr>
        </p:nvSpPr>
        <p:spPr>
          <a:xfrm>
            <a:off x="701042" y="4415790"/>
            <a:ext cx="5608319" cy="4183380"/>
          </a:xfrm>
          <a:prstGeom prst="rect">
            <a:avLst/>
          </a:prstGeom>
          <a:noFill/>
          <a:ln>
            <a:noFill/>
          </a:ln>
        </p:spPr>
        <p:txBody>
          <a:bodyPr lIns="93157" tIns="46565" rIns="93157" bIns="46565" anchor="t" anchorCtr="0">
            <a:noAutofit/>
          </a:bodyPr>
          <a:lstStyle/>
          <a:p>
            <a:pPr>
              <a:buSzPct val="25000"/>
            </a:pPr>
            <a:endParaRPr lang="en-US" sz="1800" dirty="0"/>
          </a:p>
        </p:txBody>
      </p:sp>
      <p:sp>
        <p:nvSpPr>
          <p:cNvPr id="278" name="Shape 278"/>
          <p:cNvSpPr txBox="1"/>
          <p:nvPr/>
        </p:nvSpPr>
        <p:spPr>
          <a:xfrm>
            <a:off x="3970938" y="8829965"/>
            <a:ext cx="3037839" cy="464820"/>
          </a:xfrm>
          <a:prstGeom prst="rect">
            <a:avLst/>
          </a:prstGeom>
          <a:noFill/>
          <a:ln>
            <a:noFill/>
          </a:ln>
        </p:spPr>
        <p:txBody>
          <a:bodyPr lIns="93157" tIns="46565" rIns="93157" bIns="4656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737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 individual and community health is </a:t>
            </a:r>
            <a:r>
              <a:rPr lang="en-US" b="1" dirty="0"/>
              <a:t>constructed</a:t>
            </a:r>
            <a:r>
              <a:rPr lang="en-US" dirty="0"/>
              <a:t>, by design (or lack of) and through law, policy and programs, according to existing cultural, political and economic forces.  They reflect unequal and inequitable distributions of power, resources and opportunity, reflecting generations of racism, sexism, classism.</a:t>
            </a:r>
          </a:p>
          <a:p>
            <a:r>
              <a:rPr lang="en-US" dirty="0"/>
              <a:t>Determinants – these things are </a:t>
            </a:r>
            <a:r>
              <a:rPr lang="en-US" b="1" dirty="0"/>
              <a:t>causal</a:t>
            </a:r>
            <a:r>
              <a:rPr lang="en-US" dirty="0"/>
              <a:t>, in that they have an impact that is direct and can be measured.  This is more complicated the further upstream we go.</a:t>
            </a:r>
          </a:p>
          <a:p>
            <a:r>
              <a:rPr lang="en-US" dirty="0"/>
              <a:t>Health – Existing measures of health are primarily derived from healthcare delivery.  Increasingly, we talk in terms of health, well-being and equity.  If you change the definition, it requires new measures.</a:t>
            </a:r>
          </a:p>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2</a:t>
            </a:fld>
            <a:endParaRPr lang="en-US" dirty="0"/>
          </a:p>
        </p:txBody>
      </p:sp>
    </p:spTree>
    <p:extLst>
      <p:ext uri="{BB962C8B-B14F-4D97-AF65-F5344CB8AC3E}">
        <p14:creationId xmlns:p14="http://schemas.microsoft.com/office/powerpoint/2010/main" val="272640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4</a:t>
            </a:fld>
            <a:endParaRPr lang="en-US" dirty="0"/>
          </a:p>
        </p:txBody>
      </p:sp>
    </p:spTree>
    <p:extLst>
      <p:ext uri="{BB962C8B-B14F-4D97-AF65-F5344CB8AC3E}">
        <p14:creationId xmlns:p14="http://schemas.microsoft.com/office/powerpoint/2010/main" val="214701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this new field of multi-sector data, give you a couple of examples, and then talk about who we are at All In and how we are trying to build this field.</a:t>
            </a:r>
          </a:p>
        </p:txBody>
      </p:sp>
      <p:sp>
        <p:nvSpPr>
          <p:cNvPr id="4" name="Slide Number Placeholder 3"/>
          <p:cNvSpPr>
            <a:spLocks noGrp="1"/>
          </p:cNvSpPr>
          <p:nvPr>
            <p:ph type="sldNum" sz="quarter" idx="10"/>
          </p:nvPr>
        </p:nvSpPr>
        <p:spPr/>
        <p:txBody>
          <a:bodyPr/>
          <a:lstStyle/>
          <a:p>
            <a:fld id="{B0DEAED0-BF8E-4FC6-95F4-FEDFC024A3E2}" type="slidenum">
              <a:rPr lang="en-US" smtClean="0"/>
              <a:t>5</a:t>
            </a:fld>
            <a:endParaRPr lang="en-US" dirty="0"/>
          </a:p>
        </p:txBody>
      </p:sp>
    </p:spTree>
    <p:extLst>
      <p:ext uri="{BB962C8B-B14F-4D97-AF65-F5344CB8AC3E}">
        <p14:creationId xmlns:p14="http://schemas.microsoft.com/office/powerpoint/2010/main" val="392118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AED0-BF8E-4FC6-95F4-FEDFC024A3E2}" type="slidenum">
              <a:rPr lang="en-US" smtClean="0"/>
              <a:t>7</a:t>
            </a:fld>
            <a:endParaRPr lang="en-US" dirty="0"/>
          </a:p>
        </p:txBody>
      </p:sp>
    </p:spTree>
    <p:extLst>
      <p:ext uri="{BB962C8B-B14F-4D97-AF65-F5344CB8AC3E}">
        <p14:creationId xmlns:p14="http://schemas.microsoft.com/office/powerpoint/2010/main" val="545501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Collaboration formation</a:t>
            </a:r>
          </a:p>
          <a:p>
            <a:pPr lvl="1"/>
            <a:r>
              <a:rPr lang="en-US" sz="2800" dirty="0"/>
              <a:t>3 Ps and 3 Ts</a:t>
            </a:r>
          </a:p>
          <a:p>
            <a:r>
              <a:rPr lang="en-US" sz="3200" dirty="0"/>
              <a:t>Systematic data system development</a:t>
            </a:r>
          </a:p>
          <a:p>
            <a:pPr lvl="1"/>
            <a:r>
              <a:rPr lang="en-US" sz="2600" dirty="0"/>
              <a:t>From shared spreadsheets to deep multi-sector integration</a:t>
            </a:r>
          </a:p>
          <a:p>
            <a:r>
              <a:rPr lang="en-US" sz="3200" dirty="0"/>
              <a:t>Data-informed interventions</a:t>
            </a:r>
          </a:p>
          <a:p>
            <a:pPr lvl="1"/>
            <a:r>
              <a:rPr lang="en-US" sz="2800" dirty="0"/>
              <a:t>Evaluation and revision</a:t>
            </a:r>
          </a:p>
          <a:p>
            <a:r>
              <a:rPr lang="en-US" sz="3200" dirty="0"/>
              <a:t>Alignment</a:t>
            </a:r>
          </a:p>
          <a:p>
            <a:pPr lvl="1"/>
            <a:r>
              <a:rPr lang="en-US" sz="2400" dirty="0"/>
              <a:t>Shared fiscal integration</a:t>
            </a:r>
          </a:p>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9</a:t>
            </a:fld>
            <a:endParaRPr lang="en-US" dirty="0"/>
          </a:p>
        </p:txBody>
      </p:sp>
    </p:spTree>
    <p:extLst>
      <p:ext uri="{BB962C8B-B14F-4D97-AF65-F5344CB8AC3E}">
        <p14:creationId xmlns:p14="http://schemas.microsoft.com/office/powerpoint/2010/main" val="15681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who we are.</a:t>
            </a:r>
          </a:p>
        </p:txBody>
      </p:sp>
      <p:sp>
        <p:nvSpPr>
          <p:cNvPr id="4" name="Slide Number Placeholder 3"/>
          <p:cNvSpPr>
            <a:spLocks noGrp="1"/>
          </p:cNvSpPr>
          <p:nvPr>
            <p:ph type="sldNum" sz="quarter" idx="10"/>
          </p:nvPr>
        </p:nvSpPr>
        <p:spPr/>
        <p:txBody>
          <a:bodyPr/>
          <a:lstStyle/>
          <a:p>
            <a:fld id="{B0DEAED0-BF8E-4FC6-95F4-FEDFC024A3E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758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0DEAED0-BF8E-4FC6-95F4-FEDFC024A3E2}" type="slidenum">
              <a:rPr lang="en-US" smtClean="0"/>
              <a:t>11</a:t>
            </a:fld>
            <a:endParaRPr lang="en-US" dirty="0"/>
          </a:p>
        </p:txBody>
      </p:sp>
    </p:spTree>
    <p:extLst>
      <p:ext uri="{BB962C8B-B14F-4D97-AF65-F5344CB8AC3E}">
        <p14:creationId xmlns:p14="http://schemas.microsoft.com/office/powerpoint/2010/main" val="95074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EAED0-BF8E-4FC6-95F4-FEDFC024A3E2}" type="slidenum">
              <a:rPr lang="en-US" smtClean="0"/>
              <a:t>12</a:t>
            </a:fld>
            <a:endParaRPr lang="en-US" dirty="0"/>
          </a:p>
        </p:txBody>
      </p:sp>
    </p:spTree>
    <p:extLst>
      <p:ext uri="{BB962C8B-B14F-4D97-AF65-F5344CB8AC3E}">
        <p14:creationId xmlns:p14="http://schemas.microsoft.com/office/powerpoint/2010/main" val="2619486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EC9E57-04EF-4FEF-AFAE-3A1C16E5CA21}" type="slidenum">
              <a:rPr lang="en-US" smtClean="0"/>
              <a:t>‹#›</a:t>
            </a:fld>
            <a:endParaRPr lang="en-US" dirty="0"/>
          </a:p>
        </p:txBody>
      </p:sp>
      <p:pic>
        <p:nvPicPr>
          <p:cNvPr id="7" name="Picture 6">
            <a:extLst>
              <a:ext uri="{FF2B5EF4-FFF2-40B4-BE49-F238E27FC236}">
                <a16:creationId xmlns:a16="http://schemas.microsoft.com/office/drawing/2014/main" id="{9F5D6DB0-BE1F-400B-9FA8-E005B3905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1418" y="4494306"/>
            <a:ext cx="3552006" cy="3118786"/>
          </a:xfrm>
          <a:prstGeom prst="rect">
            <a:avLst/>
          </a:prstGeom>
        </p:spPr>
      </p:pic>
      <p:sp>
        <p:nvSpPr>
          <p:cNvPr id="8" name="Rectangle 7">
            <a:extLst>
              <a:ext uri="{FF2B5EF4-FFF2-40B4-BE49-F238E27FC236}">
                <a16:creationId xmlns:a16="http://schemas.microsoft.com/office/drawing/2014/main" id="{E303B6F5-F297-4EC6-83DD-64AE2AE501AC}"/>
              </a:ext>
            </a:extLst>
          </p:cNvPr>
          <p:cNvSpPr/>
          <p:nvPr userDrawn="1"/>
        </p:nvSpPr>
        <p:spPr>
          <a:xfrm>
            <a:off x="0" y="2106713"/>
            <a:ext cx="12192000" cy="3151087"/>
          </a:xfrm>
          <a:prstGeom prst="rect">
            <a:avLst/>
          </a:prstGeom>
          <a:solidFill>
            <a:srgbClr val="007D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A71D2867-18C5-4A10-80A4-FE0127C45F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3884" y="261568"/>
            <a:ext cx="6539274" cy="1537447"/>
          </a:xfrm>
          <a:prstGeom prst="rect">
            <a:avLst/>
          </a:prstGeom>
        </p:spPr>
      </p:pic>
      <p:sp>
        <p:nvSpPr>
          <p:cNvPr id="2" name="Title 1"/>
          <p:cNvSpPr>
            <a:spLocks noGrp="1"/>
          </p:cNvSpPr>
          <p:nvPr>
            <p:ph type="ctrTitle"/>
          </p:nvPr>
        </p:nvSpPr>
        <p:spPr>
          <a:xfrm>
            <a:off x="268479" y="2503488"/>
            <a:ext cx="11757890" cy="2387600"/>
          </a:xfrm>
        </p:spPr>
        <p:txBody>
          <a:bodyPr anchor="t"/>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4616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62244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115179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normAutofit/>
          </a:bodyPr>
          <a:lstStyle>
            <a:lvl1pPr marL="0" indent="0">
              <a:buNone/>
              <a:defRPr sz="1200"/>
            </a:lvl1pPr>
          </a:lstStyle>
          <a:p>
            <a:endParaRPr lang="en-US" dirty="0"/>
          </a:p>
        </p:txBody>
      </p:sp>
      <p:sp>
        <p:nvSpPr>
          <p:cNvPr id="3" name="Title Placeholder 3"/>
          <p:cNvSpPr>
            <a:spLocks noGrp="1"/>
          </p:cNvSpPr>
          <p:nvPr>
            <p:ph type="title"/>
          </p:nvPr>
        </p:nvSpPr>
        <p:spPr>
          <a:xfrm>
            <a:off x="861107" y="-35733"/>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p:cNvSpPr>
            <a:spLocks noGrp="1"/>
          </p:cNvSpPr>
          <p:nvPr>
            <p:ph idx="1"/>
          </p:nvPr>
        </p:nvSpPr>
        <p:spPr>
          <a:xfrm>
            <a:off x="487083" y="1292812"/>
            <a:ext cx="10972800" cy="4525963"/>
          </a:xfrm>
          <a:prstGeom prst="rect">
            <a:avLst/>
          </a:prstGeom>
        </p:spPr>
        <p:txBody>
          <a:bodyPr vert="horz" lIns="217728" tIns="108864" rIns="217728" bIns="108864"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1048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8576" cy="6885475"/>
          </a:xfrm>
          <a:prstGeom prst="rect">
            <a:avLst/>
          </a:prstGeom>
        </p:spPr>
      </p:pic>
      <p:sp>
        <p:nvSpPr>
          <p:cNvPr id="39" name="Rectangle 38"/>
          <p:cNvSpPr/>
          <p:nvPr/>
        </p:nvSpPr>
        <p:spPr>
          <a:xfrm>
            <a:off x="-10179" y="3417821"/>
            <a:ext cx="12232912" cy="3169920"/>
          </a:xfrm>
          <a:prstGeom prst="rect">
            <a:avLst/>
          </a:prstGeom>
          <a:gradFill flip="none" rotWithShape="1">
            <a:gsLst>
              <a:gs pos="0">
                <a:srgbClr val="00AC4E"/>
              </a:gs>
              <a:gs pos="100000">
                <a:srgbClr val="00ADFF">
                  <a:alpha val="40000"/>
                </a:srgb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4" name="Text Placeholder 18"/>
          <p:cNvSpPr>
            <a:spLocks noGrp="1"/>
          </p:cNvSpPr>
          <p:nvPr>
            <p:ph type="body" sz="quarter" idx="12" hasCustomPrompt="1"/>
          </p:nvPr>
        </p:nvSpPr>
        <p:spPr>
          <a:xfrm>
            <a:off x="3606800" y="3502489"/>
            <a:ext cx="8615933" cy="1688087"/>
          </a:xfrm>
          <a:prstGeom prst="rect">
            <a:avLst/>
          </a:prstGeom>
          <a:noFill/>
        </p:spPr>
        <p:txBody>
          <a:bodyPr wrap="square" lIns="365760" tIns="274320" rIns="274320" bIns="274320" anchor="t" anchorCtr="0">
            <a:noAutofit/>
          </a:bodyPr>
          <a:lstStyle>
            <a:lvl1pPr marL="0" marR="0" indent="0" algn="l" defTabSz="1219170" rtl="0" eaLnBrk="1" fontAlgn="auto" latinLnBrk="0" hangingPunct="1">
              <a:lnSpc>
                <a:spcPct val="80000"/>
              </a:lnSpc>
              <a:spcBef>
                <a:spcPts val="0"/>
              </a:spcBef>
              <a:spcAft>
                <a:spcPts val="0"/>
              </a:spcAft>
              <a:buClr>
                <a:schemeClr val="tx2"/>
              </a:buClr>
              <a:buSzPct val="95000"/>
              <a:buFontTx/>
              <a:buNone/>
              <a:tabLst/>
              <a:defRPr sz="4800" b="1" baseline="0">
                <a:solidFill>
                  <a:srgbClr val="FFFFFE"/>
                </a:solidFill>
              </a:defRPr>
            </a:lvl1pPr>
          </a:lstStyle>
          <a:p>
            <a:pPr lvl="0"/>
            <a:r>
              <a:rPr lang="en-US" dirty="0"/>
              <a:t>Presentation Title</a:t>
            </a:r>
          </a:p>
          <a:p>
            <a:pPr lvl="0"/>
            <a:endParaRPr lang="en-US" dirty="0"/>
          </a:p>
          <a:p>
            <a:pPr lvl="0"/>
            <a:endParaRPr lang="en-US" dirty="0"/>
          </a:p>
        </p:txBody>
      </p:sp>
      <p:sp>
        <p:nvSpPr>
          <p:cNvPr id="25" name="Subtitle 2"/>
          <p:cNvSpPr>
            <a:spLocks noGrp="1"/>
          </p:cNvSpPr>
          <p:nvPr>
            <p:ph type="subTitle" idx="11" hasCustomPrompt="1"/>
          </p:nvPr>
        </p:nvSpPr>
        <p:spPr>
          <a:xfrm>
            <a:off x="3606800" y="5190576"/>
            <a:ext cx="8534397" cy="991441"/>
          </a:xfrm>
          <a:prstGeom prst="rect">
            <a:avLst/>
          </a:prstGeom>
          <a:noFill/>
        </p:spPr>
        <p:txBody>
          <a:bodyPr lIns="365760" tIns="0" rIns="0" bIns="0" anchor="ctr" anchorCtr="0">
            <a:noAutofit/>
          </a:bodyPr>
          <a:lstStyle>
            <a:lvl1pPr marL="0" indent="0" algn="l">
              <a:lnSpc>
                <a:spcPct val="90000"/>
              </a:lnSpc>
              <a:spcBef>
                <a:spcPts val="400"/>
              </a:spcBef>
              <a:buNone/>
              <a:defRPr sz="3200">
                <a:solidFill>
                  <a:srgbClr val="FFFFFE"/>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89" y="4105110"/>
            <a:ext cx="3002260" cy="1781340"/>
          </a:xfrm>
          <a:prstGeom prst="rect">
            <a:avLst/>
          </a:prstGeom>
        </p:spPr>
      </p:pic>
      <p:pic>
        <p:nvPicPr>
          <p:cNvPr id="37" name="Picture 36" descr="Bottom Gradient 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9" name="Rectangle 8"/>
          <p:cNvSpPr/>
          <p:nvPr userDrawn="1"/>
        </p:nvSpPr>
        <p:spPr>
          <a:xfrm>
            <a:off x="-10179" y="3417821"/>
            <a:ext cx="12232912" cy="3169920"/>
          </a:xfrm>
          <a:prstGeom prst="rect">
            <a:avLst/>
          </a:prstGeom>
          <a:gradFill flip="none" rotWithShape="1">
            <a:gsLst>
              <a:gs pos="0">
                <a:srgbClr val="00AC4E"/>
              </a:gs>
              <a:gs pos="100000">
                <a:srgbClr val="00ADFF">
                  <a:alpha val="40000"/>
                </a:srgb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89" y="4105110"/>
            <a:ext cx="3002260" cy="1781340"/>
          </a:xfrm>
          <a:prstGeom prst="rect">
            <a:avLst/>
          </a:prstGeom>
        </p:spPr>
      </p:pic>
      <p:pic>
        <p:nvPicPr>
          <p:cNvPr id="11" name="Picture 10" descr="Bottom Gradient 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989679052"/>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3" name="Picture 2" descr="LPHI PPT Template Cover Hexag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57" y="1162565"/>
            <a:ext cx="2857500" cy="1693227"/>
          </a:xfrm>
          <a:prstGeom prst="rect">
            <a:avLst/>
          </a:prstGeom>
        </p:spPr>
      </p:pic>
      <p:sp>
        <p:nvSpPr>
          <p:cNvPr id="14" name="Text Placeholder 18"/>
          <p:cNvSpPr>
            <a:spLocks noGrp="1"/>
          </p:cNvSpPr>
          <p:nvPr>
            <p:ph type="body" sz="quarter" idx="12" hasCustomPrompt="1"/>
          </p:nvPr>
        </p:nvSpPr>
        <p:spPr>
          <a:xfrm>
            <a:off x="758474" y="3502490"/>
            <a:ext cx="8615933" cy="1340445"/>
          </a:xfrm>
          <a:prstGeom prst="rect">
            <a:avLst/>
          </a:prstGeom>
          <a:noFill/>
        </p:spPr>
        <p:txBody>
          <a:bodyPr wrap="square" lIns="0" tIns="0" rIns="274320" bIns="274320" anchor="t" anchorCtr="0">
            <a:noAutofit/>
          </a:bodyPr>
          <a:lstStyle>
            <a:lvl1pPr marL="0" marR="0" indent="0" algn="l" defTabSz="1219170" rtl="0" eaLnBrk="1" fontAlgn="auto" latinLnBrk="0" hangingPunct="1">
              <a:lnSpc>
                <a:spcPct val="80000"/>
              </a:lnSpc>
              <a:spcBef>
                <a:spcPts val="0"/>
              </a:spcBef>
              <a:spcAft>
                <a:spcPts val="0"/>
              </a:spcAft>
              <a:buClr>
                <a:schemeClr val="tx2"/>
              </a:buClr>
              <a:buSzPct val="95000"/>
              <a:buFontTx/>
              <a:buNone/>
              <a:tabLst/>
              <a:defRPr sz="4800" b="1" baseline="0">
                <a:solidFill>
                  <a:srgbClr val="00AC4E"/>
                </a:solidFill>
              </a:defRPr>
            </a:lvl1pPr>
          </a:lstStyle>
          <a:p>
            <a:pPr lvl="0"/>
            <a:r>
              <a:rPr lang="en-US" dirty="0"/>
              <a:t>Presentation Title</a:t>
            </a:r>
          </a:p>
          <a:p>
            <a:pPr lvl="0"/>
            <a:endParaRPr lang="en-US" dirty="0"/>
          </a:p>
          <a:p>
            <a:pPr lvl="0"/>
            <a:endParaRPr lang="en-US" dirty="0"/>
          </a:p>
        </p:txBody>
      </p:sp>
      <p:sp>
        <p:nvSpPr>
          <p:cNvPr id="25" name="Subtitle 2"/>
          <p:cNvSpPr>
            <a:spLocks noGrp="1"/>
          </p:cNvSpPr>
          <p:nvPr>
            <p:ph type="subTitle" idx="11" hasCustomPrompt="1"/>
          </p:nvPr>
        </p:nvSpPr>
        <p:spPr>
          <a:xfrm>
            <a:off x="758474" y="4842936"/>
            <a:ext cx="8615933" cy="991441"/>
          </a:xfrm>
          <a:prstGeom prst="rect">
            <a:avLst/>
          </a:prstGeom>
          <a:noFill/>
        </p:spPr>
        <p:txBody>
          <a:bodyPr lIns="0" tIns="0" rIns="0" bIns="0" anchor="t" anchorCtr="0">
            <a:noAutofit/>
          </a:bodyPr>
          <a:lstStyle>
            <a:lvl1pPr marL="0" indent="0" algn="l">
              <a:lnSpc>
                <a:spcPct val="90000"/>
              </a:lnSpc>
              <a:spcBef>
                <a:spcPts val="400"/>
              </a:spcBef>
              <a:buNone/>
              <a:defRPr sz="3200">
                <a:solidFill>
                  <a:srgbClr val="00ADFF"/>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pic>
        <p:nvPicPr>
          <p:cNvPr id="10" name="Picture 9" descr="Top-Hexagon-Vitality-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8" name="Picture 7" descr="LPHI PPT Template Cover Hexagon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357" y="1162565"/>
            <a:ext cx="2857500" cy="1693227"/>
          </a:xfrm>
          <a:prstGeom prst="rect">
            <a:avLst/>
          </a:prstGeom>
        </p:spPr>
      </p:pic>
      <p:pic>
        <p:nvPicPr>
          <p:cNvPr id="11" name="Picture 10" descr="Top-Hexagon-Vitality-Gree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spTree>
    <p:extLst>
      <p:ext uri="{BB962C8B-B14F-4D97-AF65-F5344CB8AC3E}">
        <p14:creationId xmlns:p14="http://schemas.microsoft.com/office/powerpoint/2010/main" val="3195214457"/>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2" name="Picture 1" descr="LPHI PPT Template Cover Hexagons 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5" y="-1"/>
            <a:ext cx="12198348" cy="68717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57" y="1162565"/>
            <a:ext cx="2857500" cy="1693227"/>
          </a:xfrm>
          <a:prstGeom prst="rect">
            <a:avLst/>
          </a:prstGeom>
        </p:spPr>
      </p:pic>
      <p:sp>
        <p:nvSpPr>
          <p:cNvPr id="14" name="Text Placeholder 18"/>
          <p:cNvSpPr>
            <a:spLocks noGrp="1"/>
          </p:cNvSpPr>
          <p:nvPr>
            <p:ph type="body" sz="quarter" idx="12" hasCustomPrompt="1"/>
          </p:nvPr>
        </p:nvSpPr>
        <p:spPr>
          <a:xfrm>
            <a:off x="758474" y="3502490"/>
            <a:ext cx="8615933" cy="1340445"/>
          </a:xfrm>
          <a:prstGeom prst="rect">
            <a:avLst/>
          </a:prstGeom>
          <a:noFill/>
        </p:spPr>
        <p:txBody>
          <a:bodyPr wrap="square" lIns="0" tIns="0" rIns="274320" bIns="274320" anchor="t" anchorCtr="0">
            <a:noAutofit/>
          </a:bodyPr>
          <a:lstStyle>
            <a:lvl1pPr marL="0" marR="0" indent="0" algn="l" defTabSz="1219170" rtl="0" eaLnBrk="1" fontAlgn="auto" latinLnBrk="0" hangingPunct="1">
              <a:lnSpc>
                <a:spcPct val="80000"/>
              </a:lnSpc>
              <a:spcBef>
                <a:spcPts val="0"/>
              </a:spcBef>
              <a:spcAft>
                <a:spcPts val="0"/>
              </a:spcAft>
              <a:buClr>
                <a:schemeClr val="tx2"/>
              </a:buClr>
              <a:buSzPct val="95000"/>
              <a:buFontTx/>
              <a:buNone/>
              <a:tabLst/>
              <a:defRPr sz="4800" b="1" baseline="0">
                <a:solidFill>
                  <a:srgbClr val="00AC4E"/>
                </a:solidFill>
              </a:defRPr>
            </a:lvl1pPr>
          </a:lstStyle>
          <a:p>
            <a:pPr lvl="0"/>
            <a:r>
              <a:rPr lang="en-US" dirty="0"/>
              <a:t>Presentation Title</a:t>
            </a:r>
          </a:p>
          <a:p>
            <a:pPr lvl="0"/>
            <a:endParaRPr lang="en-US" dirty="0"/>
          </a:p>
          <a:p>
            <a:pPr lvl="0"/>
            <a:endParaRPr lang="en-US" dirty="0"/>
          </a:p>
        </p:txBody>
      </p:sp>
      <p:sp>
        <p:nvSpPr>
          <p:cNvPr id="25" name="Subtitle 2"/>
          <p:cNvSpPr>
            <a:spLocks noGrp="1"/>
          </p:cNvSpPr>
          <p:nvPr>
            <p:ph type="subTitle" idx="11" hasCustomPrompt="1"/>
          </p:nvPr>
        </p:nvSpPr>
        <p:spPr>
          <a:xfrm>
            <a:off x="758474" y="4842936"/>
            <a:ext cx="8615933" cy="991441"/>
          </a:xfrm>
          <a:prstGeom prst="rect">
            <a:avLst/>
          </a:prstGeom>
          <a:noFill/>
        </p:spPr>
        <p:txBody>
          <a:bodyPr lIns="0" tIns="0" rIns="0" bIns="0" anchor="t" anchorCtr="0">
            <a:noAutofit/>
          </a:bodyPr>
          <a:lstStyle>
            <a:lvl1pPr marL="0" indent="0" algn="l">
              <a:lnSpc>
                <a:spcPct val="90000"/>
              </a:lnSpc>
              <a:spcBef>
                <a:spcPts val="400"/>
              </a:spcBef>
              <a:buNone/>
              <a:defRPr sz="3200">
                <a:solidFill>
                  <a:srgbClr val="00ADFF"/>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pic>
        <p:nvPicPr>
          <p:cNvPr id="10" name="Picture 9" descr="Top-Hexagon-Vitality-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8" name="Picture 7" descr="LPHI PPT Template Cover Hexagons 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95" y="-1"/>
            <a:ext cx="12198348" cy="68717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357" y="1162565"/>
            <a:ext cx="2857500" cy="1693227"/>
          </a:xfrm>
          <a:prstGeom prst="rect">
            <a:avLst/>
          </a:prstGeom>
        </p:spPr>
      </p:pic>
      <p:pic>
        <p:nvPicPr>
          <p:cNvPr id="11" name="Picture 10" descr="Top-Hexagon-Vitality-Gree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spTree>
    <p:extLst>
      <p:ext uri="{BB962C8B-B14F-4D97-AF65-F5344CB8AC3E}">
        <p14:creationId xmlns:p14="http://schemas.microsoft.com/office/powerpoint/2010/main" val="1555042588"/>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General templat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664634" y="1657887"/>
            <a:ext cx="10612967" cy="4421187"/>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pic>
        <p:nvPicPr>
          <p:cNvPr id="10" name="Picture 9" descr="Top-Hexagon-Vitality-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2" name="Picture 11" descr="Bottom Gradient 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23" name="Slide Number Placeholder 7"/>
          <p:cNvSpPr>
            <a:spLocks noGrp="1"/>
          </p:cNvSpPr>
          <p:nvPr>
            <p:ph type="sldNum" sz="quarter" idx="4"/>
          </p:nvPr>
        </p:nvSpPr>
        <p:spPr>
          <a:xfrm>
            <a:off x="11500556" y="6661367"/>
            <a:ext cx="721737" cy="203605"/>
          </a:xfrm>
          <a:prstGeom prst="rect">
            <a:avLst/>
          </a:prstGeom>
        </p:spPr>
        <p:txBody>
          <a:bodyPr vert="horz" lIns="91440" tIns="45720" rIns="91440" bIns="45720" rtlCol="0" anchor="ctr"/>
          <a:lstStyle>
            <a:lvl1pPr algn="r">
              <a:defRPr sz="1200">
                <a:solidFill>
                  <a:srgbClr val="FFFFFE"/>
                </a:solidFill>
                <a:latin typeface="Ubuntu"/>
                <a:cs typeface="Ubuntu"/>
              </a:defRPr>
            </a:lvl1pPr>
          </a:lstStyle>
          <a:p>
            <a:fld id="{9B6C6909-76DB-DD44-B40F-DC1AA2F0D687}" type="slidenum">
              <a:rPr lang="en-US" smtClean="0"/>
              <a:pPr/>
              <a:t>‹#›</a:t>
            </a:fld>
            <a:endParaRPr lang="en-US" dirty="0"/>
          </a:p>
        </p:txBody>
      </p:sp>
      <p:sp>
        <p:nvSpPr>
          <p:cNvPr id="20" name="Title 4"/>
          <p:cNvSpPr>
            <a:spLocks noGrp="1"/>
          </p:cNvSpPr>
          <p:nvPr>
            <p:ph type="title"/>
          </p:nvPr>
        </p:nvSpPr>
        <p:spPr>
          <a:xfrm>
            <a:off x="643467" y="495300"/>
            <a:ext cx="10634133" cy="1143000"/>
          </a:xfrm>
          <a:prstGeom prst="rect">
            <a:avLst/>
          </a:prstGeom>
        </p:spPr>
        <p:txBody>
          <a:bodyPr vert="horz"/>
          <a:lstStyle>
            <a:lvl1pPr>
              <a:lnSpc>
                <a:spcPct val="90000"/>
              </a:lnSpc>
              <a:defRPr b="1">
                <a:solidFill>
                  <a:srgbClr val="00AC4E"/>
                </a:solidFill>
              </a:defRPr>
            </a:lvl1pPr>
          </a:lstStyle>
          <a:p>
            <a:r>
              <a:rPr lang="en-US"/>
              <a:t>Click to edit Master title style</a:t>
            </a:r>
            <a:endParaRPr lang="en-US" dirty="0"/>
          </a:p>
        </p:txBody>
      </p:sp>
      <p:pic>
        <p:nvPicPr>
          <p:cNvPr id="7" name="Picture 6" descr="Top-Hexagon-Vitality-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8" name="Picture 7" descr="Bottom Gradient Ba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2612161672"/>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 Subtitle">
    <p:spTree>
      <p:nvGrpSpPr>
        <p:cNvPr id="1" name=""/>
        <p:cNvGrpSpPr/>
        <p:nvPr/>
      </p:nvGrpSpPr>
      <p:grpSpPr>
        <a:xfrm>
          <a:off x="0" y="0"/>
          <a:ext cx="0" cy="0"/>
          <a:chOff x="0" y="0"/>
          <a:chExt cx="0" cy="0"/>
        </a:xfrm>
      </p:grpSpPr>
      <p:pic>
        <p:nvPicPr>
          <p:cNvPr id="10" name="Picture 9" descr="Top-Hexagon-Vitality-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2" name="Picture 11" descr="Bottom Gradient 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23" name="Slide Number Placeholder 7"/>
          <p:cNvSpPr>
            <a:spLocks noGrp="1"/>
          </p:cNvSpPr>
          <p:nvPr>
            <p:ph type="sldNum" sz="quarter" idx="4"/>
          </p:nvPr>
        </p:nvSpPr>
        <p:spPr>
          <a:xfrm>
            <a:off x="11500556" y="6661367"/>
            <a:ext cx="721737" cy="203605"/>
          </a:xfrm>
          <a:prstGeom prst="rect">
            <a:avLst/>
          </a:prstGeom>
        </p:spPr>
        <p:txBody>
          <a:bodyPr vert="horz" lIns="91440" tIns="45720" rIns="91440" bIns="45720" rtlCol="0" anchor="ctr"/>
          <a:lstStyle>
            <a:lvl1pPr algn="r">
              <a:defRPr sz="1200">
                <a:solidFill>
                  <a:srgbClr val="FFFFFE"/>
                </a:solidFill>
                <a:latin typeface="Ubuntu"/>
                <a:cs typeface="Ubuntu"/>
              </a:defRPr>
            </a:lvl1pPr>
          </a:lstStyle>
          <a:p>
            <a:fld id="{9B6C6909-76DB-DD44-B40F-DC1AA2F0D687}" type="slidenum">
              <a:rPr lang="en-US" smtClean="0"/>
              <a:pPr/>
              <a:t>‹#›</a:t>
            </a:fld>
            <a:endParaRPr lang="en-US" dirty="0"/>
          </a:p>
        </p:txBody>
      </p:sp>
      <p:sp>
        <p:nvSpPr>
          <p:cNvPr id="20" name="Title 4"/>
          <p:cNvSpPr>
            <a:spLocks noGrp="1"/>
          </p:cNvSpPr>
          <p:nvPr>
            <p:ph type="title"/>
          </p:nvPr>
        </p:nvSpPr>
        <p:spPr>
          <a:xfrm>
            <a:off x="643467" y="495300"/>
            <a:ext cx="10634133" cy="990599"/>
          </a:xfrm>
          <a:prstGeom prst="rect">
            <a:avLst/>
          </a:prstGeom>
        </p:spPr>
        <p:txBody>
          <a:bodyPr vert="horz"/>
          <a:lstStyle>
            <a:lvl1pPr>
              <a:lnSpc>
                <a:spcPct val="90000"/>
              </a:lnSpc>
              <a:defRPr b="1">
                <a:solidFill>
                  <a:srgbClr val="00AC4E"/>
                </a:solidFill>
              </a:defRPr>
            </a:lvl1pPr>
          </a:lstStyle>
          <a:p>
            <a:r>
              <a:rPr lang="en-US"/>
              <a:t>Click to edit Master title style</a:t>
            </a:r>
            <a:endParaRPr lang="en-US" dirty="0"/>
          </a:p>
        </p:txBody>
      </p:sp>
      <p:sp>
        <p:nvSpPr>
          <p:cNvPr id="7" name="Subtitle 2"/>
          <p:cNvSpPr>
            <a:spLocks noGrp="1"/>
          </p:cNvSpPr>
          <p:nvPr>
            <p:ph type="subTitle" idx="11" hasCustomPrompt="1"/>
          </p:nvPr>
        </p:nvSpPr>
        <p:spPr>
          <a:xfrm>
            <a:off x="656879" y="1367367"/>
            <a:ext cx="9294165" cy="732368"/>
          </a:xfrm>
          <a:prstGeom prst="rect">
            <a:avLst/>
          </a:prstGeom>
        </p:spPr>
        <p:txBody>
          <a:bodyPr>
            <a:noAutofit/>
          </a:bodyPr>
          <a:lstStyle>
            <a:lvl1pPr marL="0" indent="0" algn="l">
              <a:lnSpc>
                <a:spcPct val="90000"/>
              </a:lnSpc>
              <a:spcBef>
                <a:spcPts val="400"/>
              </a:spcBef>
              <a:buNone/>
              <a:defRPr sz="3200">
                <a:solidFill>
                  <a:srgbClr val="00ADFF"/>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9" name="Content Placeholder 3"/>
          <p:cNvSpPr>
            <a:spLocks noGrp="1"/>
          </p:cNvSpPr>
          <p:nvPr>
            <p:ph sz="quarter" idx="12" hasCustomPrompt="1"/>
          </p:nvPr>
        </p:nvSpPr>
        <p:spPr>
          <a:xfrm>
            <a:off x="664634" y="2353733"/>
            <a:ext cx="10612967" cy="3725340"/>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pic>
        <p:nvPicPr>
          <p:cNvPr id="8" name="Picture 7" descr="Top-Hexagon-Vitality-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1" name="Picture 10" descr="Bottom Gradient Ba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4036674645"/>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Half page picture">
    <p:spTree>
      <p:nvGrpSpPr>
        <p:cNvPr id="1" name=""/>
        <p:cNvGrpSpPr/>
        <p:nvPr/>
      </p:nvGrpSpPr>
      <p:grpSpPr>
        <a:xfrm>
          <a:off x="0" y="0"/>
          <a:ext cx="0" cy="0"/>
          <a:chOff x="0" y="0"/>
          <a:chExt cx="0" cy="0"/>
        </a:xfrm>
      </p:grpSpPr>
      <p:sp>
        <p:nvSpPr>
          <p:cNvPr id="7" name="Picture Placeholder 10"/>
          <p:cNvSpPr>
            <a:spLocks noGrp="1"/>
          </p:cNvSpPr>
          <p:nvPr>
            <p:ph type="pic" sz="quarter" idx="11"/>
          </p:nvPr>
        </p:nvSpPr>
        <p:spPr>
          <a:xfrm>
            <a:off x="6113672" y="0"/>
            <a:ext cx="6078329" cy="6858000"/>
          </a:xfrm>
          <a:prstGeom prst="rect">
            <a:avLst/>
          </a:prstGeom>
        </p:spPr>
        <p:txBody>
          <a:bodyPr/>
          <a:lstStyle/>
          <a:p>
            <a:r>
              <a:rPr lang="en-US" dirty="0"/>
              <a:t>Click icon to add picture</a:t>
            </a:r>
          </a:p>
        </p:txBody>
      </p:sp>
      <p:pic>
        <p:nvPicPr>
          <p:cNvPr id="10" name="Picture 9" descr="Top-Hexagon-Vitality-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sp>
        <p:nvSpPr>
          <p:cNvPr id="23" name="Slide Number Placeholder 7"/>
          <p:cNvSpPr>
            <a:spLocks noGrp="1"/>
          </p:cNvSpPr>
          <p:nvPr>
            <p:ph type="sldNum" sz="quarter" idx="4"/>
          </p:nvPr>
        </p:nvSpPr>
        <p:spPr>
          <a:xfrm>
            <a:off x="11500556" y="6661367"/>
            <a:ext cx="721737" cy="203605"/>
          </a:xfrm>
          <a:prstGeom prst="rect">
            <a:avLst/>
          </a:prstGeom>
        </p:spPr>
        <p:txBody>
          <a:bodyPr vert="horz" lIns="91440" tIns="45720" rIns="91440" bIns="45720" rtlCol="0" anchor="ctr"/>
          <a:lstStyle>
            <a:lvl1pPr algn="r">
              <a:defRPr sz="1200">
                <a:solidFill>
                  <a:srgbClr val="FFFFFE"/>
                </a:solidFill>
                <a:latin typeface="Ubuntu"/>
                <a:cs typeface="Ubuntu"/>
              </a:defRPr>
            </a:lvl1pPr>
          </a:lstStyle>
          <a:p>
            <a:fld id="{9B6C6909-76DB-DD44-B40F-DC1AA2F0D687}" type="slidenum">
              <a:rPr lang="en-US" smtClean="0"/>
              <a:pPr/>
              <a:t>‹#›</a:t>
            </a:fld>
            <a:endParaRPr lang="en-US" dirty="0"/>
          </a:p>
        </p:txBody>
      </p:sp>
      <p:sp>
        <p:nvSpPr>
          <p:cNvPr id="20" name="Title 4"/>
          <p:cNvSpPr>
            <a:spLocks noGrp="1"/>
          </p:cNvSpPr>
          <p:nvPr>
            <p:ph type="title"/>
          </p:nvPr>
        </p:nvSpPr>
        <p:spPr>
          <a:xfrm>
            <a:off x="643467" y="495300"/>
            <a:ext cx="5198533" cy="1143000"/>
          </a:xfrm>
          <a:prstGeom prst="rect">
            <a:avLst/>
          </a:prstGeom>
        </p:spPr>
        <p:txBody>
          <a:bodyPr vert="horz"/>
          <a:lstStyle>
            <a:lvl1pPr>
              <a:lnSpc>
                <a:spcPct val="90000"/>
              </a:lnSpc>
              <a:defRPr b="1">
                <a:solidFill>
                  <a:srgbClr val="00AC4E"/>
                </a:solidFill>
              </a:defRPr>
            </a:lvl1pPr>
          </a:lstStyle>
          <a:p>
            <a:r>
              <a:rPr lang="en-US"/>
              <a:t>Click to edit Master title style</a:t>
            </a:r>
            <a:endParaRPr lang="en-US" dirty="0"/>
          </a:p>
        </p:txBody>
      </p:sp>
      <p:pic>
        <p:nvPicPr>
          <p:cNvPr id="12" name="Picture 11" descr="Bottom Gradient 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8" name="Content Placeholder 3"/>
          <p:cNvSpPr>
            <a:spLocks noGrp="1"/>
          </p:cNvSpPr>
          <p:nvPr>
            <p:ph sz="quarter" idx="12" hasCustomPrompt="1"/>
          </p:nvPr>
        </p:nvSpPr>
        <p:spPr>
          <a:xfrm>
            <a:off x="664634" y="1691853"/>
            <a:ext cx="5177367" cy="4520073"/>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pic>
        <p:nvPicPr>
          <p:cNvPr id="9" name="Picture 8" descr="Top-Hexagon-Vitality-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1" name="Picture 10" descr="Bottom Gradient Ba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3410586146"/>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lumn">
    <p:spTree>
      <p:nvGrpSpPr>
        <p:cNvPr id="1" name=""/>
        <p:cNvGrpSpPr/>
        <p:nvPr/>
      </p:nvGrpSpPr>
      <p:grpSpPr>
        <a:xfrm>
          <a:off x="0" y="0"/>
          <a:ext cx="0" cy="0"/>
          <a:chOff x="0" y="0"/>
          <a:chExt cx="0" cy="0"/>
        </a:xfrm>
      </p:grpSpPr>
      <p:pic>
        <p:nvPicPr>
          <p:cNvPr id="10" name="Picture 9" descr="Top-Hexagon-Vitality-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2" name="Picture 11" descr="Bottom Gradient 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23" name="Slide Number Placeholder 7"/>
          <p:cNvSpPr>
            <a:spLocks noGrp="1"/>
          </p:cNvSpPr>
          <p:nvPr>
            <p:ph type="sldNum" sz="quarter" idx="4"/>
          </p:nvPr>
        </p:nvSpPr>
        <p:spPr>
          <a:xfrm>
            <a:off x="11500556" y="6661367"/>
            <a:ext cx="721737" cy="203605"/>
          </a:xfrm>
          <a:prstGeom prst="rect">
            <a:avLst/>
          </a:prstGeom>
        </p:spPr>
        <p:txBody>
          <a:bodyPr vert="horz" lIns="91440" tIns="45720" rIns="91440" bIns="45720" rtlCol="0" anchor="ctr"/>
          <a:lstStyle>
            <a:lvl1pPr algn="r">
              <a:defRPr sz="1200">
                <a:solidFill>
                  <a:srgbClr val="FFFFFE"/>
                </a:solidFill>
                <a:latin typeface="Ubuntu"/>
                <a:cs typeface="Ubuntu"/>
              </a:defRPr>
            </a:lvl1pPr>
          </a:lstStyle>
          <a:p>
            <a:fld id="{9B6C6909-76DB-DD44-B40F-DC1AA2F0D687}" type="slidenum">
              <a:rPr lang="en-US" smtClean="0"/>
              <a:pPr/>
              <a:t>‹#›</a:t>
            </a:fld>
            <a:endParaRPr lang="en-US" dirty="0"/>
          </a:p>
        </p:txBody>
      </p:sp>
      <p:sp>
        <p:nvSpPr>
          <p:cNvPr id="20" name="Title 4"/>
          <p:cNvSpPr>
            <a:spLocks noGrp="1"/>
          </p:cNvSpPr>
          <p:nvPr>
            <p:ph type="title"/>
          </p:nvPr>
        </p:nvSpPr>
        <p:spPr>
          <a:xfrm>
            <a:off x="643467" y="495300"/>
            <a:ext cx="10634133" cy="1143000"/>
          </a:xfrm>
          <a:prstGeom prst="rect">
            <a:avLst/>
          </a:prstGeom>
        </p:spPr>
        <p:txBody>
          <a:bodyPr vert="horz"/>
          <a:lstStyle>
            <a:lvl1pPr>
              <a:lnSpc>
                <a:spcPct val="90000"/>
              </a:lnSpc>
              <a:defRPr b="1">
                <a:solidFill>
                  <a:srgbClr val="00AC4E"/>
                </a:solidFill>
              </a:defRPr>
            </a:lvl1pPr>
          </a:lstStyle>
          <a:p>
            <a:r>
              <a:rPr lang="en-US"/>
              <a:t>Click to edit Master title style</a:t>
            </a:r>
          </a:p>
        </p:txBody>
      </p:sp>
      <p:sp>
        <p:nvSpPr>
          <p:cNvPr id="11" name="Content Placeholder 3"/>
          <p:cNvSpPr>
            <a:spLocks noGrp="1"/>
          </p:cNvSpPr>
          <p:nvPr>
            <p:ph sz="quarter" idx="12" hasCustomPrompt="1"/>
          </p:nvPr>
        </p:nvSpPr>
        <p:spPr>
          <a:xfrm>
            <a:off x="664635" y="1691853"/>
            <a:ext cx="5126568" cy="4520073"/>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sp>
        <p:nvSpPr>
          <p:cNvPr id="13" name="Content Placeholder 3"/>
          <p:cNvSpPr>
            <a:spLocks noGrp="1"/>
          </p:cNvSpPr>
          <p:nvPr>
            <p:ph sz="quarter" idx="13" hasCustomPrompt="1"/>
          </p:nvPr>
        </p:nvSpPr>
        <p:spPr>
          <a:xfrm>
            <a:off x="6148805" y="1691853"/>
            <a:ext cx="5126568" cy="4520073"/>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pic>
        <p:nvPicPr>
          <p:cNvPr id="8" name="Picture 7" descr="Top-Hexagon-Vitality-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9" name="Picture 8" descr="Bottom Gradient Ba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905851793"/>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buClr>
                <a:srgbClr val="00CCFF"/>
              </a:buClr>
              <a:buFont typeface="Microsoft JhengHei" panose="020B0604030504040204" pitchFamily="34" charset="-120"/>
              <a:buChar char="»"/>
              <a:defRPr/>
            </a:lvl1pPr>
            <a:lvl2pPr marL="685800" indent="-228600">
              <a:buClr>
                <a:srgbClr val="00CCFF"/>
              </a:buClr>
              <a:buFont typeface="Microsoft JhengHei" panose="020B0604030504040204" pitchFamily="34" charset="-120"/>
              <a:buChar char="»"/>
              <a:defRPr/>
            </a:lvl2pPr>
            <a:lvl3pPr marL="1143000" indent="-228600">
              <a:buClr>
                <a:srgbClr val="00CCFF"/>
              </a:buClr>
              <a:buFont typeface="Microsoft JhengHei" panose="020B0604030504040204" pitchFamily="34" charset="-120"/>
              <a:buChar char="»"/>
              <a:defRPr/>
            </a:lvl3pPr>
            <a:lvl4pPr marL="1600200" indent="-228600">
              <a:buClr>
                <a:srgbClr val="00CCFF"/>
              </a:buClr>
              <a:buFont typeface="Microsoft JhengHei" panose="020B0604030504040204" pitchFamily="34" charset="-120"/>
              <a:buChar char="»"/>
              <a:defRPr/>
            </a:lvl4pPr>
            <a:lvl5pPr marL="2057400" indent="-228600">
              <a:buClr>
                <a:srgbClr val="00CCFF"/>
              </a:buClr>
              <a:buFont typeface="Microsoft JhengHei" panose="020B0604030504040204" pitchFamily="34" charset="-12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EC9E57-04EF-4FEF-AFAE-3A1C16E5CA21}" type="slidenum">
              <a:rPr lang="en-US" smtClean="0"/>
              <a:t>‹#›</a:t>
            </a:fld>
            <a:endParaRPr lang="en-US" dirty="0"/>
          </a:p>
        </p:txBody>
      </p:sp>
      <p:pic>
        <p:nvPicPr>
          <p:cNvPr id="7" name="Picture 6">
            <a:extLst>
              <a:ext uri="{FF2B5EF4-FFF2-40B4-BE49-F238E27FC236}">
                <a16:creationId xmlns:a16="http://schemas.microsoft.com/office/drawing/2014/main" id="{3AD38785-8015-4C0E-9330-FBD18E2CF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10050" y="5952337"/>
            <a:ext cx="3271400" cy="769138"/>
          </a:xfrm>
          <a:prstGeom prst="rect">
            <a:avLst/>
          </a:prstGeom>
        </p:spPr>
      </p:pic>
    </p:spTree>
    <p:extLst>
      <p:ext uri="{BB962C8B-B14F-4D97-AF65-F5344CB8AC3E}">
        <p14:creationId xmlns:p14="http://schemas.microsoft.com/office/powerpoint/2010/main" val="15964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Divider 2">
    <p:spTree>
      <p:nvGrpSpPr>
        <p:cNvPr id="1" name=""/>
        <p:cNvGrpSpPr/>
        <p:nvPr/>
      </p:nvGrpSpPr>
      <p:grpSpPr>
        <a:xfrm>
          <a:off x="0" y="0"/>
          <a:ext cx="0" cy="0"/>
          <a:chOff x="0" y="0"/>
          <a:chExt cx="0" cy="0"/>
        </a:xfrm>
      </p:grpSpPr>
      <p:pic>
        <p:nvPicPr>
          <p:cNvPr id="9" name="Picture 8" descr="LPHI PPT Template Gradient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sp>
        <p:nvSpPr>
          <p:cNvPr id="14" name="Subtitle 2"/>
          <p:cNvSpPr>
            <a:spLocks noGrp="1"/>
          </p:cNvSpPr>
          <p:nvPr>
            <p:ph type="subTitle" idx="10" hasCustomPrompt="1"/>
          </p:nvPr>
        </p:nvSpPr>
        <p:spPr>
          <a:xfrm>
            <a:off x="623012" y="5266267"/>
            <a:ext cx="9294165" cy="1232224"/>
          </a:xfrm>
          <a:prstGeom prst="rect">
            <a:avLst/>
          </a:prstGeom>
        </p:spPr>
        <p:txBody>
          <a:bodyPr>
            <a:noAutofit/>
          </a:bodyPr>
          <a:lstStyle>
            <a:lvl1pPr marL="0" indent="0" algn="l">
              <a:lnSpc>
                <a:spcPct val="90000"/>
              </a:lnSpc>
              <a:spcBef>
                <a:spcPts val="400"/>
              </a:spcBef>
              <a:buNone/>
              <a:defRPr sz="3200">
                <a:solidFill>
                  <a:srgbClr val="CCE4C0"/>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15" name="Text Placeholder 18"/>
          <p:cNvSpPr>
            <a:spLocks noGrp="1"/>
          </p:cNvSpPr>
          <p:nvPr>
            <p:ph type="body" sz="quarter" idx="11" hasCustomPrompt="1"/>
          </p:nvPr>
        </p:nvSpPr>
        <p:spPr>
          <a:xfrm>
            <a:off x="611724" y="3866446"/>
            <a:ext cx="9294165" cy="1399821"/>
          </a:xfrm>
          <a:prstGeom prst="rect">
            <a:avLst/>
          </a:prstGeom>
        </p:spPr>
        <p:txBody>
          <a:bodyPr lIns="91440" anchor="t">
            <a:noAutofit/>
          </a:bodyPr>
          <a:lstStyle>
            <a:lvl1pPr marL="0" indent="0">
              <a:lnSpc>
                <a:spcPct val="90000"/>
              </a:lnSpc>
              <a:spcBef>
                <a:spcPts val="0"/>
              </a:spcBef>
              <a:buNone/>
              <a:defRPr sz="4800" b="1" baseline="0">
                <a:solidFill>
                  <a:srgbClr val="FFFFFE"/>
                </a:solidFill>
              </a:defRPr>
            </a:lvl1pPr>
          </a:lstStyle>
          <a:p>
            <a:pPr lvl="0"/>
            <a:r>
              <a:rPr lang="en-US" dirty="0"/>
              <a:t>Section Title</a:t>
            </a:r>
          </a:p>
        </p:txBody>
      </p:sp>
      <p:pic>
        <p:nvPicPr>
          <p:cNvPr id="3" name="Picture 2" descr="Top-Hexagon-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pic>
        <p:nvPicPr>
          <p:cNvPr id="6" name="Picture 5" descr="LPHI PPT Template Gradient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7" name="Picture 6" descr="Top-Hexag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spTree>
    <p:extLst>
      <p:ext uri="{BB962C8B-B14F-4D97-AF65-F5344CB8AC3E}">
        <p14:creationId xmlns:p14="http://schemas.microsoft.com/office/powerpoint/2010/main" val="1733314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Divider 1">
    <p:spTree>
      <p:nvGrpSpPr>
        <p:cNvPr id="1" name=""/>
        <p:cNvGrpSpPr/>
        <p:nvPr/>
      </p:nvGrpSpPr>
      <p:grpSpPr>
        <a:xfrm>
          <a:off x="0" y="0"/>
          <a:ext cx="0" cy="0"/>
          <a:chOff x="0" y="0"/>
          <a:chExt cx="0" cy="0"/>
        </a:xfrm>
      </p:grpSpPr>
      <p:pic>
        <p:nvPicPr>
          <p:cNvPr id="3" name="Picture 2" descr="LPHI PPT Template Vitality Green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sp>
        <p:nvSpPr>
          <p:cNvPr id="16" name="Subtitle 2"/>
          <p:cNvSpPr>
            <a:spLocks noGrp="1"/>
          </p:cNvSpPr>
          <p:nvPr>
            <p:ph type="subTitle" idx="10" hasCustomPrompt="1"/>
          </p:nvPr>
        </p:nvSpPr>
        <p:spPr>
          <a:xfrm>
            <a:off x="623012" y="5266267"/>
            <a:ext cx="9294165" cy="1232224"/>
          </a:xfrm>
          <a:prstGeom prst="rect">
            <a:avLst/>
          </a:prstGeom>
        </p:spPr>
        <p:txBody>
          <a:bodyPr>
            <a:noAutofit/>
          </a:bodyPr>
          <a:lstStyle>
            <a:lvl1pPr marL="0" indent="0" algn="l">
              <a:lnSpc>
                <a:spcPct val="90000"/>
              </a:lnSpc>
              <a:spcBef>
                <a:spcPts val="400"/>
              </a:spcBef>
              <a:buNone/>
              <a:defRPr sz="3200">
                <a:solidFill>
                  <a:srgbClr val="CCE4C0"/>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17" name="Text Placeholder 18"/>
          <p:cNvSpPr>
            <a:spLocks noGrp="1"/>
          </p:cNvSpPr>
          <p:nvPr>
            <p:ph type="body" sz="quarter" idx="11" hasCustomPrompt="1"/>
          </p:nvPr>
        </p:nvSpPr>
        <p:spPr>
          <a:xfrm>
            <a:off x="611724" y="3866446"/>
            <a:ext cx="9294165" cy="1399821"/>
          </a:xfrm>
          <a:prstGeom prst="rect">
            <a:avLst/>
          </a:prstGeom>
        </p:spPr>
        <p:txBody>
          <a:bodyPr lIns="91440" anchor="t">
            <a:noAutofit/>
          </a:bodyPr>
          <a:lstStyle>
            <a:lvl1pPr marL="0" indent="0">
              <a:lnSpc>
                <a:spcPct val="90000"/>
              </a:lnSpc>
              <a:spcBef>
                <a:spcPts val="0"/>
              </a:spcBef>
              <a:buNone/>
              <a:defRPr sz="4800" b="1" baseline="0">
                <a:solidFill>
                  <a:srgbClr val="FFFFFE"/>
                </a:solidFill>
              </a:defRPr>
            </a:lvl1pPr>
          </a:lstStyle>
          <a:p>
            <a:pPr lvl="0"/>
            <a:r>
              <a:rPr lang="en-US" dirty="0"/>
              <a:t>Section Title</a:t>
            </a:r>
          </a:p>
        </p:txBody>
      </p:sp>
      <p:pic>
        <p:nvPicPr>
          <p:cNvPr id="6" name="Picture 5" descr="Top-Hexagon-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pic>
        <p:nvPicPr>
          <p:cNvPr id="7" name="Picture 6" descr="LPHI PPT Template Vitality Green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8" name="Picture 7" descr="Top-Hexag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spTree>
    <p:extLst>
      <p:ext uri="{BB962C8B-B14F-4D97-AF65-F5344CB8AC3E}">
        <p14:creationId xmlns:p14="http://schemas.microsoft.com/office/powerpoint/2010/main" val="849758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Divider 3">
    <p:spTree>
      <p:nvGrpSpPr>
        <p:cNvPr id="1" name=""/>
        <p:cNvGrpSpPr/>
        <p:nvPr/>
      </p:nvGrpSpPr>
      <p:grpSpPr>
        <a:xfrm>
          <a:off x="0" y="0"/>
          <a:ext cx="0" cy="0"/>
          <a:chOff x="0" y="0"/>
          <a:chExt cx="0" cy="0"/>
        </a:xfrm>
      </p:grpSpPr>
      <p:pic>
        <p:nvPicPr>
          <p:cNvPr id="3" name="Picture 2" descr="LPHI PPT Template Humanity Blue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sp>
        <p:nvSpPr>
          <p:cNvPr id="21" name="Subtitle 2"/>
          <p:cNvSpPr>
            <a:spLocks noGrp="1"/>
          </p:cNvSpPr>
          <p:nvPr>
            <p:ph type="subTitle" idx="10" hasCustomPrompt="1"/>
          </p:nvPr>
        </p:nvSpPr>
        <p:spPr>
          <a:xfrm>
            <a:off x="623012" y="5266267"/>
            <a:ext cx="9294165" cy="1232224"/>
          </a:xfrm>
          <a:prstGeom prst="rect">
            <a:avLst/>
          </a:prstGeom>
        </p:spPr>
        <p:txBody>
          <a:bodyPr>
            <a:noAutofit/>
          </a:bodyPr>
          <a:lstStyle>
            <a:lvl1pPr marL="0" indent="0" algn="l">
              <a:lnSpc>
                <a:spcPct val="90000"/>
              </a:lnSpc>
              <a:spcBef>
                <a:spcPts val="400"/>
              </a:spcBef>
              <a:buNone/>
              <a:defRPr sz="3200">
                <a:solidFill>
                  <a:srgbClr val="C3E5E6"/>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22" name="Text Placeholder 18"/>
          <p:cNvSpPr>
            <a:spLocks noGrp="1"/>
          </p:cNvSpPr>
          <p:nvPr>
            <p:ph type="body" sz="quarter" idx="11" hasCustomPrompt="1"/>
          </p:nvPr>
        </p:nvSpPr>
        <p:spPr>
          <a:xfrm>
            <a:off x="611724" y="3866446"/>
            <a:ext cx="9294165" cy="1399821"/>
          </a:xfrm>
          <a:prstGeom prst="rect">
            <a:avLst/>
          </a:prstGeom>
        </p:spPr>
        <p:txBody>
          <a:bodyPr lIns="91440" anchor="t">
            <a:noAutofit/>
          </a:bodyPr>
          <a:lstStyle>
            <a:lvl1pPr marL="0" indent="0">
              <a:lnSpc>
                <a:spcPct val="90000"/>
              </a:lnSpc>
              <a:spcBef>
                <a:spcPts val="0"/>
              </a:spcBef>
              <a:buNone/>
              <a:defRPr sz="4800" b="1" baseline="0">
                <a:solidFill>
                  <a:srgbClr val="FFFFFE"/>
                </a:solidFill>
              </a:defRPr>
            </a:lvl1pPr>
          </a:lstStyle>
          <a:p>
            <a:pPr lvl="0"/>
            <a:r>
              <a:rPr lang="en-US" dirty="0"/>
              <a:t>Section Title</a:t>
            </a:r>
          </a:p>
        </p:txBody>
      </p:sp>
      <p:pic>
        <p:nvPicPr>
          <p:cNvPr id="7" name="Picture 6" descr="Top-Hexagon-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pic>
        <p:nvPicPr>
          <p:cNvPr id="6" name="Picture 5" descr="LPHI PPT Template Humanity Blue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8" name="Picture 7" descr="Top-Hexag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spTree>
    <p:extLst>
      <p:ext uri="{BB962C8B-B14F-4D97-AF65-F5344CB8AC3E}">
        <p14:creationId xmlns:p14="http://schemas.microsoft.com/office/powerpoint/2010/main" val="210780668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Divider 4">
    <p:spTree>
      <p:nvGrpSpPr>
        <p:cNvPr id="1" name=""/>
        <p:cNvGrpSpPr/>
        <p:nvPr/>
      </p:nvGrpSpPr>
      <p:grpSpPr>
        <a:xfrm>
          <a:off x="0" y="0"/>
          <a:ext cx="0" cy="0"/>
          <a:chOff x="0" y="0"/>
          <a:chExt cx="0" cy="0"/>
        </a:xfrm>
      </p:grpSpPr>
      <p:pic>
        <p:nvPicPr>
          <p:cNvPr id="2" name="Picture 1" descr="LPHI PPT Template Fresh Green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sp>
        <p:nvSpPr>
          <p:cNvPr id="16" name="Subtitle 2"/>
          <p:cNvSpPr>
            <a:spLocks noGrp="1"/>
          </p:cNvSpPr>
          <p:nvPr>
            <p:ph type="subTitle" idx="10" hasCustomPrompt="1"/>
          </p:nvPr>
        </p:nvSpPr>
        <p:spPr>
          <a:xfrm>
            <a:off x="623012" y="5266267"/>
            <a:ext cx="9294165" cy="1232224"/>
          </a:xfrm>
          <a:prstGeom prst="rect">
            <a:avLst/>
          </a:prstGeom>
        </p:spPr>
        <p:txBody>
          <a:bodyPr>
            <a:noAutofit/>
          </a:bodyPr>
          <a:lstStyle>
            <a:lvl1pPr marL="0" indent="0" algn="l">
              <a:lnSpc>
                <a:spcPct val="90000"/>
              </a:lnSpc>
              <a:spcBef>
                <a:spcPts val="400"/>
              </a:spcBef>
              <a:buNone/>
              <a:defRPr sz="3200">
                <a:solidFill>
                  <a:srgbClr val="E3EEBA"/>
                </a:solidFill>
                <a:latin typeface="Ubuntu"/>
                <a:cs typeface="Ubuntu"/>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17" name="Text Placeholder 18"/>
          <p:cNvSpPr>
            <a:spLocks noGrp="1"/>
          </p:cNvSpPr>
          <p:nvPr>
            <p:ph type="body" sz="quarter" idx="11" hasCustomPrompt="1"/>
          </p:nvPr>
        </p:nvSpPr>
        <p:spPr>
          <a:xfrm>
            <a:off x="611724" y="3866446"/>
            <a:ext cx="9294165" cy="1399821"/>
          </a:xfrm>
          <a:prstGeom prst="rect">
            <a:avLst/>
          </a:prstGeom>
        </p:spPr>
        <p:txBody>
          <a:bodyPr lIns="91440" anchor="t">
            <a:noAutofit/>
          </a:bodyPr>
          <a:lstStyle>
            <a:lvl1pPr marL="0" indent="0">
              <a:lnSpc>
                <a:spcPct val="90000"/>
              </a:lnSpc>
              <a:spcBef>
                <a:spcPts val="0"/>
              </a:spcBef>
              <a:buNone/>
              <a:defRPr sz="4800" b="1" baseline="0">
                <a:solidFill>
                  <a:srgbClr val="FFFFFE"/>
                </a:solidFill>
              </a:defRPr>
            </a:lvl1pPr>
          </a:lstStyle>
          <a:p>
            <a:pPr lvl="0"/>
            <a:r>
              <a:rPr lang="en-US" dirty="0"/>
              <a:t>Section Title</a:t>
            </a:r>
          </a:p>
        </p:txBody>
      </p:sp>
      <p:pic>
        <p:nvPicPr>
          <p:cNvPr id="7" name="Picture 6" descr="Top-Hexagon-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pic>
        <p:nvPicPr>
          <p:cNvPr id="6" name="Picture 5" descr="LPHI PPT Template Fresh Green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8348" cy="6871736"/>
          </a:xfrm>
          <a:prstGeom prst="rect">
            <a:avLst/>
          </a:prstGeom>
        </p:spPr>
      </p:pic>
      <p:pic>
        <p:nvPicPr>
          <p:cNvPr id="8" name="Picture 7" descr="Top-Hexag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904" y="-12192"/>
            <a:ext cx="609600" cy="283335"/>
          </a:xfrm>
          <a:prstGeom prst="rect">
            <a:avLst/>
          </a:prstGeom>
        </p:spPr>
      </p:pic>
    </p:spTree>
    <p:extLst>
      <p:ext uri="{BB962C8B-B14F-4D97-AF65-F5344CB8AC3E}">
        <p14:creationId xmlns:p14="http://schemas.microsoft.com/office/powerpoint/2010/main" val="1604437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Graph with Text">
    <p:spTree>
      <p:nvGrpSpPr>
        <p:cNvPr id="1" name=""/>
        <p:cNvGrpSpPr/>
        <p:nvPr/>
      </p:nvGrpSpPr>
      <p:grpSpPr>
        <a:xfrm>
          <a:off x="0" y="0"/>
          <a:ext cx="0" cy="0"/>
          <a:chOff x="0" y="0"/>
          <a:chExt cx="0" cy="0"/>
        </a:xfrm>
      </p:grpSpPr>
      <p:graphicFrame>
        <p:nvGraphicFramePr>
          <p:cNvPr id="9" name="Chart 8"/>
          <p:cNvGraphicFramePr/>
          <p:nvPr>
            <p:extLst/>
          </p:nvPr>
        </p:nvGraphicFramePr>
        <p:xfrm>
          <a:off x="4744856" y="2218055"/>
          <a:ext cx="7058675" cy="3529339"/>
        </p:xfrm>
        <a:graphic>
          <a:graphicData uri="http://schemas.openxmlformats.org/drawingml/2006/chart">
            <c:chart xmlns:c="http://schemas.openxmlformats.org/drawingml/2006/chart" xmlns:r="http://schemas.openxmlformats.org/officeDocument/2006/relationships" r:id="rId2"/>
          </a:graphicData>
        </a:graphic>
      </p:graphicFrame>
      <p:sp>
        <p:nvSpPr>
          <p:cNvPr id="18" name="Chart Placeholder 17"/>
          <p:cNvSpPr>
            <a:spLocks noGrp="1"/>
          </p:cNvSpPr>
          <p:nvPr>
            <p:ph type="chart" sz="quarter" idx="12" hasCustomPrompt="1"/>
          </p:nvPr>
        </p:nvSpPr>
        <p:spPr>
          <a:xfrm>
            <a:off x="4599517" y="1693340"/>
            <a:ext cx="6678083" cy="4140200"/>
          </a:xfrm>
          <a:prstGeom prst="rect">
            <a:avLst/>
          </a:prstGeom>
        </p:spPr>
        <p:txBody>
          <a:bodyPr/>
          <a:lstStyle>
            <a:lvl1pPr marL="0" indent="0">
              <a:buNone/>
              <a:defRPr/>
            </a:lvl1pPr>
          </a:lstStyle>
          <a:p>
            <a:r>
              <a:rPr lang="en-US" dirty="0"/>
              <a:t>Graph</a:t>
            </a:r>
          </a:p>
        </p:txBody>
      </p:sp>
      <p:sp>
        <p:nvSpPr>
          <p:cNvPr id="21" name="Slide Number Placeholder 7"/>
          <p:cNvSpPr txBox="1">
            <a:spLocks/>
          </p:cNvSpPr>
          <p:nvPr/>
        </p:nvSpPr>
        <p:spPr>
          <a:xfrm>
            <a:off x="192873" y="6432186"/>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rgbClr val="FFFFF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6C6909-76DB-DD44-B40F-DC1AA2F0D687}" type="slidenum">
              <a:rPr lang="en-US" sz="1600" smtClean="0"/>
              <a:pPr/>
              <a:t>‹#›</a:t>
            </a:fld>
            <a:endParaRPr lang="en-US" sz="1600" dirty="0"/>
          </a:p>
        </p:txBody>
      </p:sp>
      <p:pic>
        <p:nvPicPr>
          <p:cNvPr id="15" name="Picture 14" descr="Top-Hexagon-Vitality-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6" name="Picture 15" descr="Bottom Gradient 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22" name="Title 4"/>
          <p:cNvSpPr>
            <a:spLocks noGrp="1"/>
          </p:cNvSpPr>
          <p:nvPr>
            <p:ph type="title"/>
          </p:nvPr>
        </p:nvSpPr>
        <p:spPr>
          <a:xfrm>
            <a:off x="643467" y="495300"/>
            <a:ext cx="10634133" cy="1143000"/>
          </a:xfrm>
          <a:prstGeom prst="rect">
            <a:avLst/>
          </a:prstGeom>
        </p:spPr>
        <p:txBody>
          <a:bodyPr vert="horz"/>
          <a:lstStyle>
            <a:lvl1pPr>
              <a:lnSpc>
                <a:spcPct val="90000"/>
              </a:lnSpc>
              <a:defRPr b="1">
                <a:solidFill>
                  <a:srgbClr val="00AC4E"/>
                </a:solidFill>
              </a:defRPr>
            </a:lvl1pPr>
          </a:lstStyle>
          <a:p>
            <a:r>
              <a:rPr lang="en-US"/>
              <a:t>Click to edit Master title style</a:t>
            </a:r>
          </a:p>
        </p:txBody>
      </p:sp>
      <p:sp>
        <p:nvSpPr>
          <p:cNvPr id="12" name="Content Placeholder 3"/>
          <p:cNvSpPr>
            <a:spLocks noGrp="1"/>
          </p:cNvSpPr>
          <p:nvPr>
            <p:ph sz="quarter" idx="13" hasCustomPrompt="1"/>
          </p:nvPr>
        </p:nvSpPr>
        <p:spPr>
          <a:xfrm>
            <a:off x="664635" y="1691853"/>
            <a:ext cx="3813693" cy="4141688"/>
          </a:xfrm>
          <a:prstGeom prst="rect">
            <a:avLst/>
          </a:prstGeom>
        </p:spPr>
        <p:txBody>
          <a:bodyPr/>
          <a:lstStyle>
            <a:lvl1pPr marL="385224" indent="-385224">
              <a:buSzPct val="90000"/>
              <a:buFont typeface="Wingdings 2" panose="05020102010507070707" pitchFamily="18" charset="2"/>
              <a:buChar char=""/>
              <a:defRPr>
                <a:solidFill>
                  <a:schemeClr val="accent6"/>
                </a:solidFill>
              </a:defRPr>
            </a:lvl1pPr>
            <a:lvl2pPr marL="761981" indent="-376757">
              <a:buClr>
                <a:schemeClr val="tx2"/>
              </a:buClr>
              <a:defRPr>
                <a:solidFill>
                  <a:schemeClr val="accent6"/>
                </a:solidFill>
              </a:defRPr>
            </a:lvl2pPr>
            <a:lvl3pPr marL="1142971" indent="-380990">
              <a:buClr>
                <a:schemeClr val="accent3"/>
              </a:buClr>
              <a:buFont typeface="Wingdings 2" panose="05020102010507070707" pitchFamily="18" charset="2"/>
              <a:buChar char=""/>
              <a:defRPr>
                <a:solidFill>
                  <a:schemeClr val="accent6"/>
                </a:solidFill>
              </a:defRPr>
            </a:lvl3pPr>
            <a:lvl4pPr marL="1523962" indent="-376757">
              <a:buClr>
                <a:schemeClr val="accent6"/>
              </a:buClr>
              <a:defRPr>
                <a:solidFill>
                  <a:schemeClr val="accent6"/>
                </a:solidFill>
              </a:defRPr>
            </a:lvl4pPr>
          </a:lstStyle>
          <a:p>
            <a:pPr lvl="0"/>
            <a:r>
              <a:rPr lang="en-US" dirty="0"/>
              <a:t>Content</a:t>
            </a:r>
          </a:p>
          <a:p>
            <a:pPr lvl="1"/>
            <a:r>
              <a:rPr lang="en-US" dirty="0"/>
              <a:t>Content</a:t>
            </a:r>
          </a:p>
          <a:p>
            <a:pPr lvl="2"/>
            <a:r>
              <a:rPr lang="en-US" dirty="0"/>
              <a:t>Content</a:t>
            </a:r>
          </a:p>
          <a:p>
            <a:pPr lvl="3"/>
            <a:r>
              <a:rPr lang="en-US" dirty="0"/>
              <a:t>Content</a:t>
            </a:r>
          </a:p>
        </p:txBody>
      </p:sp>
      <p:pic>
        <p:nvPicPr>
          <p:cNvPr id="10" name="Picture 9" descr="Top-Hexagon-Vitality-Gre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1" name="Picture 10" descr="Bottom Gradient 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279987427"/>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Photo">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
            <a:ext cx="12192000" cy="6675476"/>
          </a:xfrm>
          <a:prstGeom prst="rect">
            <a:avLst/>
          </a:prstGeom>
        </p:spPr>
        <p:txBody>
          <a:bodyPr anchor="t"/>
          <a:lstStyle/>
          <a:p>
            <a:r>
              <a:rPr lang="en-US" dirty="0"/>
              <a:t>Click icon to add picture</a:t>
            </a:r>
          </a:p>
        </p:txBody>
      </p:sp>
      <p:sp>
        <p:nvSpPr>
          <p:cNvPr id="5" name="Slide Number Placeholder 7"/>
          <p:cNvSpPr txBox="1">
            <a:spLocks/>
          </p:cNvSpPr>
          <p:nvPr/>
        </p:nvSpPr>
        <p:spPr>
          <a:xfrm>
            <a:off x="192873" y="6432186"/>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rgbClr val="FFFFF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6C6909-76DB-DD44-B40F-DC1AA2F0D687}" type="slidenum">
              <a:rPr lang="en-US" sz="1600" smtClean="0"/>
              <a:pPr/>
              <a:t>‹#›</a:t>
            </a:fld>
            <a:endParaRPr lang="en-US" sz="1600" dirty="0"/>
          </a:p>
        </p:txBody>
      </p:sp>
      <p:pic>
        <p:nvPicPr>
          <p:cNvPr id="14" name="Picture 13" descr="Bottom Gradient 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17" name="Title 4"/>
          <p:cNvSpPr>
            <a:spLocks noGrp="1"/>
          </p:cNvSpPr>
          <p:nvPr>
            <p:ph type="title"/>
          </p:nvPr>
        </p:nvSpPr>
        <p:spPr>
          <a:xfrm>
            <a:off x="643467" y="1460500"/>
            <a:ext cx="10634133" cy="1143000"/>
          </a:xfrm>
          <a:prstGeom prst="rect">
            <a:avLst/>
          </a:prstGeom>
        </p:spPr>
        <p:txBody>
          <a:bodyPr vert="horz"/>
          <a:lstStyle>
            <a:lvl1pPr>
              <a:lnSpc>
                <a:spcPct val="90000"/>
              </a:lnSpc>
              <a:defRPr b="1">
                <a:solidFill>
                  <a:srgbClr val="FFFFFF"/>
                </a:solidFill>
              </a:defRPr>
            </a:lvl1pPr>
          </a:lstStyle>
          <a:p>
            <a:r>
              <a:rPr lang="en-US"/>
              <a:t>Click to edit Master title style</a:t>
            </a:r>
          </a:p>
        </p:txBody>
      </p:sp>
      <p:pic>
        <p:nvPicPr>
          <p:cNvPr id="6" name="Picture 5" descr="Bottom Gradient Ba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Tree>
    <p:extLst>
      <p:ext uri="{BB962C8B-B14F-4D97-AF65-F5344CB8AC3E}">
        <p14:creationId xmlns:p14="http://schemas.microsoft.com/office/powerpoint/2010/main" val="2605276526"/>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D41678-301F-294B-AE43-D67287FDFE22}"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4063909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D41678-301F-294B-AE43-D67287FDFE22}"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3237029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37CFE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D41678-301F-294B-AE43-D67287FDFE22}"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1920979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D41678-301F-294B-AE43-D67287FDFE22}"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64622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3572974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D41678-301F-294B-AE43-D67287FDFE22}"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3230525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D41678-301F-294B-AE43-D67287FDFE22}" type="slidenum">
              <a:rPr lang="en-US" smtClean="0"/>
              <a:t>‹#›</a:t>
            </a:fld>
            <a:endParaRPr lang="en-US" dirty="0"/>
          </a:p>
        </p:txBody>
      </p:sp>
    </p:spTree>
    <p:extLst>
      <p:ext uri="{BB962C8B-B14F-4D97-AF65-F5344CB8AC3E}">
        <p14:creationId xmlns:p14="http://schemas.microsoft.com/office/powerpoint/2010/main" val="1024001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2CF7D5-B606-0A44-914F-82FC91B7FABE}"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D41678-301F-294B-AE43-D67287FDFE22}"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83534"/>
            <a:ext cx="1888744" cy="1888744"/>
          </a:xfrm>
          <a:prstGeom prst="rect">
            <a:avLst/>
          </a:prstGeom>
        </p:spPr>
      </p:pic>
    </p:spTree>
    <p:extLst>
      <p:ext uri="{BB962C8B-B14F-4D97-AF65-F5344CB8AC3E}">
        <p14:creationId xmlns:p14="http://schemas.microsoft.com/office/powerpoint/2010/main" val="3265807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8AE9-E26D-4544-A66A-CE24F0E60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241418-E797-4AD9-AE87-683D03357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0B5AD-0234-4EA7-BDC3-617988A97420}"/>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C19FD314-66C2-46B2-8D87-7D99B4B12E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C1EDC2-2E61-4E91-9096-60E687205EC4}"/>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194938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471B-6962-42BA-8412-98EAE14A3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54793-0492-47F8-B80F-39F1506EF1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31DB5-42C6-46CF-80D5-BFF1637A100E}"/>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8771AEF5-7410-4491-981F-680826EF9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BDFB76-E1FF-49AD-8D63-35D4C6799639}"/>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1023625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7F8D-D7CE-4DEA-A8D6-ECEEB6EBF0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8E559-58B0-49C1-9254-CF32C31BEA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0FFB3A-91D9-4553-AC28-54094BA8F98C}"/>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DC72A60C-CECA-4366-ABA0-65B42BF9CF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DF2243-D2D8-4DBC-A192-62EC897FB8DE}"/>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2258846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A234-FE18-48ED-9F69-972255AA2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FD947-1883-40AC-A171-FF7322F46CB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8C6C5-6FCC-4E0F-9B4C-0AD38EC8B8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E194A3-E788-41B2-A08A-6A2B42FD5CC8}"/>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6" name="Footer Placeholder 5">
            <a:extLst>
              <a:ext uri="{FF2B5EF4-FFF2-40B4-BE49-F238E27FC236}">
                <a16:creationId xmlns:a16="http://schemas.microsoft.com/office/drawing/2014/main" id="{731C63C8-EC54-4901-972E-8238F01E39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6815E-913B-4105-80B2-5B0F05E65A70}"/>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458035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E040-E2A1-450E-AFD8-ED289B62ED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FF3584-8895-46B5-9171-B5CDA4121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5B5CEA-74F4-435C-AE4C-CE9D2A6659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A61317-CF6C-435E-8EA6-E7A282651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37A3874-E29B-438D-958A-3A0B3F45B7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94214-1AE8-4225-85CF-F84CCCA08DEE}"/>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8" name="Footer Placeholder 7">
            <a:extLst>
              <a:ext uri="{FF2B5EF4-FFF2-40B4-BE49-F238E27FC236}">
                <a16:creationId xmlns:a16="http://schemas.microsoft.com/office/drawing/2014/main" id="{C4AA2ED8-B059-4436-B6AE-4692768744F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B21FF37-81A6-464B-8D0C-A184646A17FB}"/>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2327637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5AE20-D46D-4E3C-92FB-FF0043D9F8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56E04A-6598-4EC0-B7ED-81E37FAE9E2B}"/>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4" name="Footer Placeholder 3">
            <a:extLst>
              <a:ext uri="{FF2B5EF4-FFF2-40B4-BE49-F238E27FC236}">
                <a16:creationId xmlns:a16="http://schemas.microsoft.com/office/drawing/2014/main" id="{5C682C0F-EE70-4F15-8030-73CEB63976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266070-0535-4601-BA8D-234AA11F08BB}"/>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316854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6DC13-042B-4D0D-9969-C2E1A8C79C88}"/>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3" name="Footer Placeholder 2">
            <a:extLst>
              <a:ext uri="{FF2B5EF4-FFF2-40B4-BE49-F238E27FC236}">
                <a16:creationId xmlns:a16="http://schemas.microsoft.com/office/drawing/2014/main" id="{072BF6D6-B0A9-4DAC-A8E8-9E2090AB08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EECEC9-EAE3-4527-BD34-998FD540981C}"/>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3274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2145529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AD9B-BAAE-48CA-B4F8-6597A6611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DAB07-BDC4-4436-9455-2D2ACFA3C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D129C-5C58-4F89-9BAF-BFA7538D3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C5484-E520-44A1-AE4A-1AD15EAEC622}"/>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6" name="Footer Placeholder 5">
            <a:extLst>
              <a:ext uri="{FF2B5EF4-FFF2-40B4-BE49-F238E27FC236}">
                <a16:creationId xmlns:a16="http://schemas.microsoft.com/office/drawing/2014/main" id="{5D0C4996-ACE3-4749-B8DE-740669716D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059876-01DE-47EA-924C-93BD513C78F5}"/>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678374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822-B639-4BA7-994A-753DDA564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5CE252-FE33-4DD8-A2DF-A8842D56F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677E4D6-C85C-42F8-9DBC-8D21E405D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E354AE-A8B7-418D-B027-4EC24CA48EC0}"/>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6" name="Footer Placeholder 5">
            <a:extLst>
              <a:ext uri="{FF2B5EF4-FFF2-40B4-BE49-F238E27FC236}">
                <a16:creationId xmlns:a16="http://schemas.microsoft.com/office/drawing/2014/main" id="{D41C5C12-786F-46F9-8CE2-B168C6026D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87D84B-AA32-40C8-9874-3F83D20D95F0}"/>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2694025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047A-2EA2-4D6B-BCC8-82C4659550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6B8C85-DC73-4284-AA81-865BF968F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B3AA4-4425-46F3-8A46-0B3F1E047295}"/>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4CE3BE39-B518-4801-ABCF-598816E6B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1A2B42-B845-4786-9937-D44D4C96BB52}"/>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099715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CE4F5C-C196-4B8B-B42F-524F4595E6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21B26-2E2E-440E-AFB6-3B5E7E9842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F33A-C418-4440-8824-6D218184B1CC}"/>
              </a:ext>
            </a:extLst>
          </p:cNvPr>
          <p:cNvSpPr>
            <a:spLocks noGrp="1"/>
          </p:cNvSpPr>
          <p:nvPr>
            <p:ph type="dt" sz="half" idx="10"/>
          </p:nvPr>
        </p:nvSpPr>
        <p:spPr/>
        <p:txBody>
          <a:body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5BFD9500-EB64-4A7F-A265-BEDFB21C15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1C3239-1FD4-4FFE-9DD2-EE4689A48050}"/>
              </a:ext>
            </a:extLst>
          </p:cNvPr>
          <p:cNvSpPr>
            <a:spLocks noGrp="1"/>
          </p:cNvSpPr>
          <p:nvPr>
            <p:ph type="sldNum" sz="quarter" idx="12"/>
          </p:nvPr>
        </p:nvSpPr>
        <p:spPr/>
        <p:txBody>
          <a:bodyPr/>
          <a:lstStyle/>
          <a:p>
            <a:fld id="{FD8B6B6C-D588-46F2-A892-89C6F91ACD3A}" type="slidenum">
              <a:rPr lang="en-US" smtClean="0"/>
              <a:t>‹#›</a:t>
            </a:fld>
            <a:endParaRPr lang="en-US" dirty="0"/>
          </a:p>
        </p:txBody>
      </p:sp>
    </p:spTree>
    <p:extLst>
      <p:ext uri="{BB962C8B-B14F-4D97-AF65-F5344CB8AC3E}">
        <p14:creationId xmlns:p14="http://schemas.microsoft.com/office/powerpoint/2010/main" val="3518878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816864" y="1447800"/>
            <a:ext cx="10871200" cy="4648200"/>
          </a:xfrm>
        </p:spPr>
        <p:txBody>
          <a:bodyPr/>
          <a:lstStyle>
            <a:lvl1pPr>
              <a:defRPr sz="2000"/>
            </a:lvl1pPr>
            <a:lvl2pPr>
              <a:defRPr sz="1800"/>
            </a:lvl2pPr>
            <a:lvl3pPr>
              <a:defRPr sz="1600"/>
            </a:lvl3pPr>
            <a:lvl4pPr>
              <a:defRPr sz="14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Title 5"/>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B15AF1D-4FAD-486D-B5F2-0E9E46C116D6}" type="slidenum">
              <a:rPr lang="en-US" smtClean="0"/>
              <a:pPr/>
              <a:t>‹#›</a:t>
            </a:fld>
            <a:endParaRPr lang="en-US" dirty="0"/>
          </a:p>
        </p:txBody>
      </p:sp>
      <p:sp>
        <p:nvSpPr>
          <p:cNvPr id="2" name="Date Placeholder 1"/>
          <p:cNvSpPr>
            <a:spLocks noGrp="1"/>
          </p:cNvSpPr>
          <p:nvPr>
            <p:ph type="dt" sz="half" idx="12"/>
          </p:nvPr>
        </p:nvSpPr>
        <p:spPr/>
        <p:txBody>
          <a:bodyPr/>
          <a:lstStyle/>
          <a:p>
            <a:fld id="{9B1637AC-7F4F-45DC-9619-6B1BCFEE8D1A}" type="datetime1">
              <a:rPr lang="en-US" smtClean="0">
                <a:solidFill>
                  <a:prstClr val="black">
                    <a:tint val="75000"/>
                  </a:prstClr>
                </a:solidFill>
              </a:rPr>
              <a:t>6/20/2019</a:t>
            </a:fld>
            <a:endParaRPr lang="en-US" dirty="0">
              <a:solidFill>
                <a:prstClr val="black">
                  <a:tint val="75000"/>
                </a:prstClr>
              </a:solidFill>
            </a:endParaRPr>
          </a:p>
        </p:txBody>
      </p:sp>
    </p:spTree>
    <p:extLst>
      <p:ext uri="{BB962C8B-B14F-4D97-AF65-F5344CB8AC3E}">
        <p14:creationId xmlns:p14="http://schemas.microsoft.com/office/powerpoint/2010/main" val="391204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32945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361172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376030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161618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9C200-D098-4F80-8CA0-6702B61A9A6E}"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EC9E57-04EF-4FEF-AFAE-3A1C16E5CA21}" type="slidenum">
              <a:rPr lang="en-US" smtClean="0"/>
              <a:t>‹#›</a:t>
            </a:fld>
            <a:endParaRPr lang="en-US" dirty="0"/>
          </a:p>
        </p:txBody>
      </p:sp>
    </p:spTree>
    <p:extLst>
      <p:ext uri="{BB962C8B-B14F-4D97-AF65-F5344CB8AC3E}">
        <p14:creationId xmlns:p14="http://schemas.microsoft.com/office/powerpoint/2010/main" val="391190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9C200-D098-4F80-8CA0-6702B61A9A6E}" type="datetimeFigureOut">
              <a:rPr lang="en-US" smtClean="0"/>
              <a:t>6/20/2019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C9E57-04EF-4FEF-AFAE-3A1C16E5CA21}" type="slidenum">
              <a:rPr lang="en-US" smtClean="0"/>
              <a:t>‹#›</a:t>
            </a:fld>
            <a:endParaRPr lang="en-US" dirty="0"/>
          </a:p>
        </p:txBody>
      </p:sp>
    </p:spTree>
    <p:extLst>
      <p:ext uri="{BB962C8B-B14F-4D97-AF65-F5344CB8AC3E}">
        <p14:creationId xmlns:p14="http://schemas.microsoft.com/office/powerpoint/2010/main" val="183644187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13" r:id="rId12"/>
  </p:sldLayoutIdLst>
  <p:txStyles>
    <p:titleStyle>
      <a:lvl1pPr algn="l" defTabSz="914400" rtl="0" eaLnBrk="1" latinLnBrk="0" hangingPunct="1">
        <a:lnSpc>
          <a:spcPct val="90000"/>
        </a:lnSpc>
        <a:spcBef>
          <a:spcPct val="0"/>
        </a:spcBef>
        <a:buNone/>
        <a:defRPr sz="3600" b="1" kern="1200">
          <a:solidFill>
            <a:srgbClr val="007DC5"/>
          </a:solidFill>
          <a:latin typeface="Microsoft JhengHei" panose="020B0604030504040204" pitchFamily="34" charset="-120"/>
          <a:ea typeface="Microsoft JhengHei" panose="020B0604030504040204" pitchFamily="34" charset="-120"/>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pic>
        <p:nvPicPr>
          <p:cNvPr id="6" name="Picture 5" descr="Top-Hexagon-Vitality-Gree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7" name="Picture 6" descr="Bottom Gradient Bar.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8" name="Slide Number Placeholder 7"/>
          <p:cNvSpPr>
            <a:spLocks noGrp="1"/>
          </p:cNvSpPr>
          <p:nvPr>
            <p:ph type="sldNum" sz="quarter" idx="4"/>
          </p:nvPr>
        </p:nvSpPr>
        <p:spPr>
          <a:xfrm>
            <a:off x="11500556" y="6661367"/>
            <a:ext cx="721737" cy="203605"/>
          </a:xfrm>
          <a:prstGeom prst="rect">
            <a:avLst/>
          </a:prstGeom>
        </p:spPr>
        <p:txBody>
          <a:bodyPr vert="horz" lIns="91440" tIns="45720" rIns="91440" bIns="45720" rtlCol="0" anchor="ctr"/>
          <a:lstStyle>
            <a:lvl1pPr algn="r">
              <a:defRPr sz="1200">
                <a:solidFill>
                  <a:srgbClr val="FFFFFE"/>
                </a:solidFill>
                <a:latin typeface="Ubuntu"/>
                <a:cs typeface="Ubuntu"/>
              </a:defRPr>
            </a:lvl1pPr>
          </a:lstStyle>
          <a:p>
            <a:fld id="{9B6C6909-76DB-DD44-B40F-DC1AA2F0D687}" type="slidenum">
              <a:rPr lang="en-US" smtClean="0"/>
              <a:pPr/>
              <a:t>‹#›</a:t>
            </a:fld>
            <a:endParaRPr lang="en-US" dirty="0"/>
          </a:p>
        </p:txBody>
      </p:sp>
      <p:sp>
        <p:nvSpPr>
          <p:cNvPr id="10" name="Title 4"/>
          <p:cNvSpPr txBox="1">
            <a:spLocks/>
          </p:cNvSpPr>
          <p:nvPr/>
        </p:nvSpPr>
        <p:spPr>
          <a:xfrm>
            <a:off x="643467" y="495300"/>
            <a:ext cx="10634133" cy="1143000"/>
          </a:xfrm>
          <a:prstGeom prst="rect">
            <a:avLst/>
          </a:prstGeom>
        </p:spPr>
        <p:txBody>
          <a:bodyPr vert="horz"/>
          <a:lstStyle>
            <a:lvl1pPr algn="l" defTabSz="914400" rtl="0" eaLnBrk="1" latinLnBrk="0" hangingPunct="1">
              <a:spcBef>
                <a:spcPct val="0"/>
              </a:spcBef>
              <a:buNone/>
              <a:defRPr sz="3600" b="1" kern="1200">
                <a:solidFill>
                  <a:srgbClr val="00AC4E"/>
                </a:solidFill>
                <a:latin typeface="Ubuntu"/>
                <a:ea typeface="+mj-ea"/>
                <a:cs typeface="Ubuntu"/>
              </a:defRPr>
            </a:lvl1pPr>
          </a:lstStyle>
          <a:p>
            <a:r>
              <a:rPr lang="en-US" sz="4800" dirty="0"/>
              <a:t>Click to edit Master title style</a:t>
            </a:r>
          </a:p>
        </p:txBody>
      </p:sp>
      <p:sp>
        <p:nvSpPr>
          <p:cNvPr id="2" name="Text Placeholder 1"/>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Top-Hexagon-Vitality-Green.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58473" y="-8467"/>
            <a:ext cx="604856" cy="281133"/>
          </a:xfrm>
          <a:prstGeom prst="rect">
            <a:avLst/>
          </a:prstGeom>
        </p:spPr>
      </p:pic>
      <p:pic>
        <p:nvPicPr>
          <p:cNvPr id="11" name="Picture 10" descr="Bottom Gradient Bar.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79" y="6675478"/>
            <a:ext cx="12216384" cy="203605"/>
          </a:xfrm>
          <a:prstGeom prst="rect">
            <a:avLst/>
          </a:prstGeom>
        </p:spPr>
      </p:pic>
      <p:sp>
        <p:nvSpPr>
          <p:cNvPr id="12" name="Title 4"/>
          <p:cNvSpPr txBox="1">
            <a:spLocks/>
          </p:cNvSpPr>
          <p:nvPr userDrawn="1"/>
        </p:nvSpPr>
        <p:spPr>
          <a:xfrm>
            <a:off x="643467" y="495300"/>
            <a:ext cx="10634133" cy="1143000"/>
          </a:xfrm>
          <a:prstGeom prst="rect">
            <a:avLst/>
          </a:prstGeom>
        </p:spPr>
        <p:txBody>
          <a:bodyPr vert="horz"/>
          <a:lstStyle>
            <a:lvl1pPr algn="l" defTabSz="914400" rtl="0" eaLnBrk="1" latinLnBrk="0" hangingPunct="1">
              <a:spcBef>
                <a:spcPct val="0"/>
              </a:spcBef>
              <a:buNone/>
              <a:defRPr sz="3600" b="1" kern="1200">
                <a:solidFill>
                  <a:srgbClr val="00AC4E"/>
                </a:solidFill>
                <a:latin typeface="Ubuntu"/>
                <a:ea typeface="+mj-ea"/>
                <a:cs typeface="Ubuntu"/>
              </a:defRPr>
            </a:lvl1pPr>
          </a:lstStyle>
          <a:p>
            <a:r>
              <a:rPr lang="en-US" sz="4800" dirty="0"/>
              <a:t>Click to edit Master title style</a:t>
            </a:r>
          </a:p>
        </p:txBody>
      </p:sp>
    </p:spTree>
    <p:extLst>
      <p:ext uri="{BB962C8B-B14F-4D97-AF65-F5344CB8AC3E}">
        <p14:creationId xmlns:p14="http://schemas.microsoft.com/office/powerpoint/2010/main" val="210729337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hdr="0" ftr="0" dt="0"/>
  <p:txStyles>
    <p:titleStyle>
      <a:lvl1pPr algn="l" defTabSz="1219170" rtl="0" eaLnBrk="1" latinLnBrk="0" hangingPunct="1">
        <a:spcBef>
          <a:spcPct val="0"/>
        </a:spcBef>
        <a:buNone/>
        <a:defRPr sz="4800" b="0" kern="1200">
          <a:solidFill>
            <a:srgbClr val="007A88"/>
          </a:solidFill>
          <a:latin typeface="Ubuntu"/>
          <a:ea typeface="+mj-ea"/>
          <a:cs typeface="Ubuntu"/>
        </a:defRPr>
      </a:lvl1pPr>
    </p:titleStyle>
    <p:bodyStyle>
      <a:lvl1pPr marL="389457" indent="-389457" algn="l" defTabSz="1219170" rtl="0" eaLnBrk="1" latinLnBrk="0" hangingPunct="1">
        <a:spcBef>
          <a:spcPts val="667"/>
        </a:spcBef>
        <a:buClr>
          <a:srgbClr val="00AC4E"/>
        </a:buClr>
        <a:buSzPct val="95000"/>
        <a:buFont typeface="+mj-lt"/>
        <a:buAutoNum type="arabicPeriod"/>
        <a:defRPr sz="2667" kern="1200">
          <a:solidFill>
            <a:srgbClr val="393862"/>
          </a:solidFill>
          <a:latin typeface="Ubuntu"/>
          <a:ea typeface="+mn-ea"/>
          <a:cs typeface="Ubuntu"/>
        </a:defRPr>
      </a:lvl1pPr>
      <a:lvl2pPr marL="766214" indent="-380990" algn="l" defTabSz="1219170" rtl="0" eaLnBrk="1" latinLnBrk="0" hangingPunct="1">
        <a:spcBef>
          <a:spcPts val="667"/>
        </a:spcBef>
        <a:buClr>
          <a:schemeClr val="bg2"/>
        </a:buClr>
        <a:buSzPct val="90000"/>
        <a:buFont typeface="Wingdings 2" panose="05020102010507070707" pitchFamily="18" charset="2"/>
        <a:buChar char=""/>
        <a:defRPr sz="2400" kern="1200">
          <a:solidFill>
            <a:srgbClr val="393862"/>
          </a:solidFill>
          <a:latin typeface="Ubuntu"/>
          <a:ea typeface="+mn-ea"/>
          <a:cs typeface="Ubuntu"/>
        </a:defRPr>
      </a:lvl2pPr>
      <a:lvl3pPr marL="1071007" indent="-380990" algn="l" defTabSz="1219170" rtl="0" eaLnBrk="1" latinLnBrk="0" hangingPunct="1">
        <a:spcBef>
          <a:spcPts val="667"/>
        </a:spcBef>
        <a:buClr>
          <a:schemeClr val="tx2"/>
        </a:buClr>
        <a:buSzPct val="90000"/>
        <a:buFont typeface="Wingdings 2" panose="05020102010507070707" pitchFamily="18" charset="2"/>
        <a:buChar char=""/>
        <a:defRPr sz="2400" kern="1200">
          <a:solidFill>
            <a:srgbClr val="393862"/>
          </a:solidFill>
          <a:latin typeface="Ubuntu"/>
          <a:ea typeface="+mn-ea"/>
          <a:cs typeface="Ubuntu"/>
        </a:defRPr>
      </a:lvl3pPr>
      <a:lvl4pPr marL="1299601" indent="-304792" algn="l" defTabSz="1219170" rtl="0" eaLnBrk="1" latinLnBrk="0" hangingPunct="1">
        <a:spcBef>
          <a:spcPts val="667"/>
        </a:spcBef>
        <a:buClr>
          <a:schemeClr val="accent3"/>
        </a:buClr>
        <a:buSzPct val="90000"/>
        <a:buFont typeface="Wingdings 2" panose="05020102010507070707" pitchFamily="18" charset="2"/>
        <a:buChar char=""/>
        <a:defRPr sz="2400" kern="1200">
          <a:solidFill>
            <a:srgbClr val="393862"/>
          </a:solidFill>
          <a:latin typeface="Ubuntu"/>
          <a:ea typeface="+mn-ea"/>
          <a:cs typeface="Ubuntu"/>
        </a:defRPr>
      </a:lvl4pPr>
      <a:lvl5pPr marL="1604393" indent="-304792" algn="l" defTabSz="1219170" rtl="0" eaLnBrk="1" latinLnBrk="0" hangingPunct="1">
        <a:spcBef>
          <a:spcPts val="667"/>
        </a:spcBef>
        <a:buClr>
          <a:schemeClr val="accent6"/>
        </a:buClr>
        <a:buSzPct val="90000"/>
        <a:buFont typeface="Wingdings 2" panose="05020102010507070707" pitchFamily="18" charset="2"/>
        <a:buChar char=""/>
        <a:defRPr sz="2400" kern="1200">
          <a:solidFill>
            <a:srgbClr val="393862"/>
          </a:solidFill>
          <a:latin typeface="Ubuntu"/>
          <a:ea typeface="+mn-ea"/>
          <a:cs typeface="Ubuntu"/>
        </a:defRPr>
      </a:lvl5pPr>
      <a:lvl6pPr marL="1837221" indent="-304792" algn="l" defTabSz="1219170" rtl="0" eaLnBrk="1" latinLnBrk="0" hangingPunct="1">
        <a:spcBef>
          <a:spcPct val="20000"/>
        </a:spcBef>
        <a:buClr>
          <a:schemeClr val="accent1">
            <a:lumMod val="60000"/>
            <a:lumOff val="40000"/>
          </a:schemeClr>
        </a:buClr>
        <a:buSzPct val="75000"/>
        <a:buFont typeface="Wingdings" pitchFamily="2" charset="2"/>
        <a:buChar char=""/>
        <a:defRPr lang="en-US" sz="2400" kern="1200" dirty="0" smtClean="0">
          <a:solidFill>
            <a:schemeClr val="tx1">
              <a:lumMod val="65000"/>
              <a:lumOff val="35000"/>
            </a:schemeClr>
          </a:solidFill>
          <a:latin typeface="+mn-lt"/>
          <a:ea typeface="+mn-ea"/>
          <a:cs typeface="+mn-cs"/>
        </a:defRPr>
      </a:lvl6pPr>
      <a:lvl7pPr marL="2137780" indent="-304792" algn="l" defTabSz="1219170" rtl="0" eaLnBrk="1" latinLnBrk="0" hangingPunct="1">
        <a:spcBef>
          <a:spcPct val="20000"/>
        </a:spcBef>
        <a:buClr>
          <a:schemeClr val="accent1"/>
        </a:buClr>
        <a:buSzPct val="75000"/>
        <a:buFont typeface="Wingdings" pitchFamily="2" charset="2"/>
        <a:buChar char=""/>
        <a:defRPr lang="en-US" sz="2400" kern="1200" baseline="0" dirty="0" smtClean="0">
          <a:solidFill>
            <a:schemeClr val="tx1">
              <a:lumMod val="65000"/>
              <a:lumOff val="35000"/>
            </a:schemeClr>
          </a:solidFill>
          <a:latin typeface="+mn-lt"/>
          <a:ea typeface="+mn-ea"/>
          <a:cs typeface="+mn-cs"/>
        </a:defRPr>
      </a:lvl7pPr>
      <a:lvl8pPr marL="2440456" indent="-304792" algn="l" defTabSz="1219170" rtl="0" eaLnBrk="1" latinLnBrk="0" hangingPunct="1">
        <a:spcBef>
          <a:spcPct val="20000"/>
        </a:spcBef>
        <a:buClr>
          <a:schemeClr val="accent1">
            <a:lumMod val="60000"/>
            <a:lumOff val="40000"/>
          </a:schemeClr>
        </a:buClr>
        <a:buSzPct val="75000"/>
        <a:buFont typeface="Wingdings" pitchFamily="2" charset="2"/>
        <a:buChar char=""/>
        <a:defRPr lang="en-US" sz="2400" kern="1200" baseline="0" dirty="0" smtClean="0">
          <a:solidFill>
            <a:schemeClr val="tx1">
              <a:lumMod val="65000"/>
              <a:lumOff val="35000"/>
            </a:schemeClr>
          </a:solidFill>
          <a:latin typeface="+mn-lt"/>
          <a:ea typeface="+mn-ea"/>
          <a:cs typeface="+mn-cs"/>
        </a:defRPr>
      </a:lvl8pPr>
      <a:lvl9pPr marL="2743131" indent="-304792" algn="l" defTabSz="1219170" rtl="0" eaLnBrk="1" latinLnBrk="0" hangingPunct="1">
        <a:spcBef>
          <a:spcPct val="20000"/>
        </a:spcBef>
        <a:buClr>
          <a:schemeClr val="accent1"/>
        </a:buClr>
        <a:buSzPct val="75000"/>
        <a:buFont typeface="Wingdings" pitchFamily="2" charset="2"/>
        <a:buChar char=""/>
        <a:defRPr lang="en-US" sz="2400" kern="1200" baseline="0" dirty="0">
          <a:solidFill>
            <a:schemeClr val="tx1">
              <a:lumMod val="65000"/>
              <a:lumOff val="35000"/>
            </a:schemeClr>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1620">
          <p15:clr>
            <a:srgbClr val="F26B43"/>
          </p15:clr>
        </p15:guide>
        <p15:guide id="1"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sky, outdoor, building, city&#10;&#10;Description automatically generated">
            <a:extLst>
              <a:ext uri="{FF2B5EF4-FFF2-40B4-BE49-F238E27FC236}">
                <a16:creationId xmlns:a16="http://schemas.microsoft.com/office/drawing/2014/main" id="{22A7A116-F3AB-2B45-9593-8245B4B9544B}"/>
              </a:ext>
            </a:extLst>
          </p:cNvPr>
          <p:cNvPicPr>
            <a:picLocks noChangeAspect="1"/>
          </p:cNvPicPr>
          <p:nvPr userDrawn="1"/>
        </p:nvPicPr>
        <p:blipFill>
          <a:blip r:embed="rId9"/>
          <a:stretch>
            <a:fillRect/>
          </a:stretch>
        </p:blipFill>
        <p:spPr>
          <a:xfrm>
            <a:off x="3048" y="0"/>
            <a:ext cx="1218590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Futura PT Book" charset="0"/>
                <a:ea typeface="Futura PT Book" charset="0"/>
                <a:cs typeface="Futura PT Book" charset="0"/>
              </a:defRPr>
            </a:lvl1pPr>
          </a:lstStyle>
          <a:p>
            <a:fld id="{B42CF7D5-B606-0A44-914F-82FC91B7FABE}" type="datetimeFigureOut">
              <a:rPr lang="en-US" smtClean="0"/>
              <a:pPr/>
              <a:t>6/20/2019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Futura PT Book" charset="0"/>
                <a:ea typeface="Futura PT Book" charset="0"/>
                <a:cs typeface="Futura PT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Futura PT Book" charset="0"/>
                <a:ea typeface="Futura PT Book" charset="0"/>
                <a:cs typeface="Futura PT Book" charset="0"/>
              </a:defRPr>
            </a:lvl1pPr>
          </a:lstStyle>
          <a:p>
            <a:fld id="{83D41678-301F-294B-AE43-D67287FDFE22}" type="slidenum">
              <a:rPr lang="en-US" smtClean="0"/>
              <a:pPr/>
              <a:t>‹#›</a:t>
            </a:fld>
            <a:endParaRPr lang="en-US" dirty="0"/>
          </a:p>
        </p:txBody>
      </p:sp>
    </p:spTree>
    <p:extLst>
      <p:ext uri="{BB962C8B-B14F-4D97-AF65-F5344CB8AC3E}">
        <p14:creationId xmlns:p14="http://schemas.microsoft.com/office/powerpoint/2010/main" val="170957981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Lst>
  <p:txStyles>
    <p:titleStyle>
      <a:lvl1pPr algn="l" defTabSz="914400" rtl="0" eaLnBrk="1" latinLnBrk="0" hangingPunct="1">
        <a:lnSpc>
          <a:spcPct val="90000"/>
        </a:lnSpc>
        <a:spcBef>
          <a:spcPct val="0"/>
        </a:spcBef>
        <a:buNone/>
        <a:defRPr sz="4400" b="1" i="0" kern="1200">
          <a:solidFill>
            <a:schemeClr val="bg1"/>
          </a:solidFill>
          <a:latin typeface="Futura PT Heavy" charset="0"/>
          <a:ea typeface="Futura PT Heavy" charset="0"/>
          <a:cs typeface="Futura PT Heavy" charset="0"/>
        </a:defRPr>
      </a:lvl1pPr>
    </p:titleStyle>
    <p:body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Futura PT Book" charset="0"/>
          <a:ea typeface="Futura PT Book" charset="0"/>
          <a:cs typeface="Futura PT Book"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Futura PT Book" charset="0"/>
          <a:ea typeface="Futura PT Book" charset="0"/>
          <a:cs typeface="Futura PT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Futura PT Book" charset="0"/>
          <a:ea typeface="Futura PT Book" charset="0"/>
          <a:cs typeface="Futura PT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Futura PT Book" charset="0"/>
          <a:ea typeface="Futura PT Book" charset="0"/>
          <a:cs typeface="Futura PT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Futura PT Book" charset="0"/>
          <a:ea typeface="Futura PT Book" charset="0"/>
          <a:cs typeface="Futura P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BB3F1-42EA-48A4-8C88-A448A6FD3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38055-7FD0-4CC7-A96B-899106F78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A4328-1E19-4A52-BD70-9156247AF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D9E19-6FBB-4E38-BD4D-FA0D171651D0}" type="datetimeFigureOut">
              <a:rPr lang="en-US" smtClean="0"/>
              <a:t>6/20/2019</a:t>
            </a:fld>
            <a:endParaRPr lang="en-US" dirty="0"/>
          </a:p>
        </p:txBody>
      </p:sp>
      <p:sp>
        <p:nvSpPr>
          <p:cNvPr id="5" name="Footer Placeholder 4">
            <a:extLst>
              <a:ext uri="{FF2B5EF4-FFF2-40B4-BE49-F238E27FC236}">
                <a16:creationId xmlns:a16="http://schemas.microsoft.com/office/drawing/2014/main" id="{23D4BD2A-7E23-4AC0-92CA-DECC9B901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2D022E1-7A3F-4D18-AFD1-61770CFDD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B6B6C-D588-46F2-A892-89C6F91ACD3A}" type="slidenum">
              <a:rPr lang="en-US" smtClean="0"/>
              <a:t>‹#›</a:t>
            </a:fld>
            <a:endParaRPr lang="en-US" dirty="0"/>
          </a:p>
        </p:txBody>
      </p:sp>
    </p:spTree>
    <p:extLst>
      <p:ext uri="{BB962C8B-B14F-4D97-AF65-F5344CB8AC3E}">
        <p14:creationId xmlns:p14="http://schemas.microsoft.com/office/powerpoint/2010/main" val="46227846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www.allin.healthdoers.org/" TargetMode="External"/><Relationship Id="rId5" Type="http://schemas.openxmlformats.org/officeDocument/2006/relationships/hyperlink" Target="http://www.allindata.org/" TargetMode="External"/><Relationship Id="rId4" Type="http://schemas.openxmlformats.org/officeDocument/2006/relationships/hyperlink" Target="http://www.dashconnect.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ashconnect.org/2018/03/13/health-care-data-10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buildhealthchallenge.org/resources/1casestudies/" TargetMode="External"/><Relationship Id="rId5" Type="http://schemas.openxmlformats.org/officeDocument/2006/relationships/hyperlink" Target="http://www.phnciplaybook.com/" TargetMode="External"/><Relationship Id="rId4" Type="http://schemas.openxmlformats.org/officeDocument/2006/relationships/hyperlink" Target="http://dashconnect.org/category/resources/bright-spo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ashconnect.org/2018/09/04/unlocking-the-value-of-data-sharing-seri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legalbib.communitycommon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mailto:info@allindata.org" TargetMode="External"/><Relationship Id="rId3" Type="http://schemas.openxmlformats.org/officeDocument/2006/relationships/notesSlide" Target="../notesSlides/notesSlide13.xml"/><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22033704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D503-3C5D-4B83-B25D-221A60741F75}"/>
              </a:ext>
            </a:extLst>
          </p:cNvPr>
          <p:cNvSpPr>
            <a:spLocks noGrp="1"/>
          </p:cNvSpPr>
          <p:nvPr>
            <p:ph type="ctrTitle"/>
          </p:nvPr>
        </p:nvSpPr>
        <p:spPr>
          <a:xfrm>
            <a:off x="484148" y="2672862"/>
            <a:ext cx="11148290" cy="2861887"/>
          </a:xfrm>
        </p:spPr>
        <p:txBody>
          <a:bodyPr>
            <a:normAutofit/>
          </a:bodyPr>
          <a:lstStyle/>
          <a:p>
            <a:r>
              <a:rPr lang="en-US" sz="3600" dirty="0"/>
              <a:t>What determines health, who builds the network?</a:t>
            </a:r>
            <a:br>
              <a:rPr lang="en-US" sz="2700" dirty="0"/>
            </a:br>
            <a:br>
              <a:rPr lang="en-US" sz="2700" dirty="0"/>
            </a:br>
            <a:r>
              <a:rPr lang="en-US" sz="2700" dirty="0"/>
              <a:t>June 20, 2019</a:t>
            </a:r>
            <a:br>
              <a:rPr lang="en-US" sz="2700" dirty="0"/>
            </a:br>
            <a:br>
              <a:rPr lang="en-US" sz="2700" dirty="0"/>
            </a:br>
            <a:r>
              <a:rPr lang="en-US" sz="2700" dirty="0"/>
              <a:t>some musings with the folks and friends of Visible Network Labs</a:t>
            </a:r>
            <a:br>
              <a:rPr lang="en-US" sz="2700" u="sng" dirty="0">
                <a:solidFill>
                  <a:schemeClr val="accent1"/>
                </a:solidFill>
              </a:rPr>
            </a:br>
            <a:endParaRPr lang="en-US" sz="2700" dirty="0"/>
          </a:p>
        </p:txBody>
      </p:sp>
      <p:sp>
        <p:nvSpPr>
          <p:cNvPr id="3" name="Rectangle 2">
            <a:extLst>
              <a:ext uri="{FF2B5EF4-FFF2-40B4-BE49-F238E27FC236}">
                <a16:creationId xmlns:a16="http://schemas.microsoft.com/office/drawing/2014/main" id="{9FC1262D-CF4B-4FB1-B08B-95A5F3CA8DD9}"/>
              </a:ext>
            </a:extLst>
          </p:cNvPr>
          <p:cNvSpPr/>
          <p:nvPr/>
        </p:nvSpPr>
        <p:spPr>
          <a:xfrm>
            <a:off x="135413" y="5675748"/>
            <a:ext cx="4584038" cy="923330"/>
          </a:xfrm>
          <a:prstGeom prst="rect">
            <a:avLst/>
          </a:prstGeom>
        </p:spPr>
        <p:txBody>
          <a:bodyPr wrap="square">
            <a:spAutoFit/>
          </a:bodyPr>
          <a:lstStyle/>
          <a:p>
            <a:r>
              <a:rPr lang="en-US" b="1" dirty="0">
                <a:solidFill>
                  <a:schemeClr val="accent1"/>
                </a:solidFill>
                <a:latin typeface="Microsoft JhengHei" panose="020B0604030504040204" pitchFamily="34" charset="-120"/>
                <a:ea typeface="Microsoft JhengHei" panose="020B0604030504040204" pitchFamily="34" charset="-120"/>
                <a:cs typeface="+mj-cs"/>
              </a:rPr>
              <a:t>Peter Eckart, Director</a:t>
            </a:r>
          </a:p>
          <a:p>
            <a:r>
              <a:rPr lang="en-US" b="1" dirty="0">
                <a:solidFill>
                  <a:schemeClr val="accent1"/>
                </a:solidFill>
                <a:latin typeface="Microsoft JhengHei" panose="020B0604030504040204" pitchFamily="34" charset="-120"/>
                <a:ea typeface="Microsoft JhengHei" panose="020B0604030504040204" pitchFamily="34" charset="-120"/>
                <a:cs typeface="+mj-cs"/>
              </a:rPr>
              <a:t>Illinois Public Health Institute</a:t>
            </a:r>
          </a:p>
          <a:p>
            <a:r>
              <a:rPr lang="en-US" b="1" dirty="0">
                <a:solidFill>
                  <a:schemeClr val="accent1"/>
                </a:solidFill>
                <a:latin typeface="Microsoft JhengHei" panose="020B0604030504040204" pitchFamily="34" charset="-120"/>
                <a:ea typeface="Microsoft JhengHei" panose="020B0604030504040204" pitchFamily="34" charset="-120"/>
                <a:cs typeface="+mj-cs"/>
              </a:rPr>
              <a:t>Data Across Sectors for Health (DASH)</a:t>
            </a:r>
          </a:p>
        </p:txBody>
      </p:sp>
    </p:spTree>
    <p:extLst>
      <p:ext uri="{BB962C8B-B14F-4D97-AF65-F5344CB8AC3E}">
        <p14:creationId xmlns:p14="http://schemas.microsoft.com/office/powerpoint/2010/main" val="84180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470E1225-B113-42C2-AD73-4284BFCEE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905" y="-5954"/>
            <a:ext cx="7037046" cy="3983005"/>
          </a:xfrm>
          <a:prstGeom prst="rect">
            <a:avLst/>
          </a:prstGeom>
          <a:ln>
            <a:noFill/>
          </a:ln>
          <a:effectLst>
            <a:softEdge rad="112500"/>
          </a:effectLst>
        </p:spPr>
      </p:pic>
      <p:sp>
        <p:nvSpPr>
          <p:cNvPr id="6" name="TextBox 5">
            <a:extLst>
              <a:ext uri="{FF2B5EF4-FFF2-40B4-BE49-F238E27FC236}">
                <a16:creationId xmlns:a16="http://schemas.microsoft.com/office/drawing/2014/main" id="{076E0F03-115F-4141-8B2E-C0DAEC3D30E3}"/>
              </a:ext>
            </a:extLst>
          </p:cNvPr>
          <p:cNvSpPr txBox="1"/>
          <p:nvPr/>
        </p:nvSpPr>
        <p:spPr>
          <a:xfrm>
            <a:off x="2251357" y="3576941"/>
            <a:ext cx="4369130" cy="400110"/>
          </a:xfrm>
          <a:prstGeom prst="rect">
            <a:avLst/>
          </a:prstGeom>
          <a:noFill/>
        </p:spPr>
        <p:txBody>
          <a:bodyPr wrap="square" rtlCol="0">
            <a:spAutoFit/>
          </a:bodyPr>
          <a:lstStyle/>
          <a:p>
            <a:pPr algn="ctr"/>
            <a:r>
              <a:rPr lang="en-US" sz="2000" b="1" dirty="0">
                <a:solidFill>
                  <a:srgbClr val="0070C0"/>
                </a:solidFill>
                <a:latin typeface="Microsoft JhengHei" panose="020B0604030504040204" pitchFamily="34" charset="-120"/>
                <a:ea typeface="Microsoft JhengHei" panose="020B0604030504040204" pitchFamily="34" charset="-120"/>
              </a:rPr>
              <a:t>Current Program Partners </a:t>
            </a:r>
          </a:p>
        </p:txBody>
      </p:sp>
      <p:cxnSp>
        <p:nvCxnSpPr>
          <p:cNvPr id="10" name="Straight Connector 9"/>
          <p:cNvCxnSpPr>
            <a:cxnSpLocks/>
          </p:cNvCxnSpPr>
          <p:nvPr/>
        </p:nvCxnSpPr>
        <p:spPr>
          <a:xfrm flipV="1">
            <a:off x="421135" y="4096311"/>
            <a:ext cx="8351250" cy="1486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71D2867-18C5-4A10-80A4-FE0127C45F13}"/>
              </a:ext>
            </a:extLst>
          </p:cNvPr>
          <p:cNvPicPr>
            <a:picLocks noChangeAspect="1"/>
          </p:cNvPicPr>
          <p:nvPr/>
        </p:nvPicPr>
        <p:blipFill rotWithShape="1">
          <a:blip r:embed="rId4">
            <a:extLst>
              <a:ext uri="{28A0092B-C50C-407E-A947-70E740481C1C}">
                <a14:useLocalDpi xmlns:a14="http://schemas.microsoft.com/office/drawing/2010/main" val="0"/>
              </a:ext>
            </a:extLst>
          </a:blip>
          <a:srcRect r="38521"/>
          <a:stretch/>
        </p:blipFill>
        <p:spPr>
          <a:xfrm>
            <a:off x="0" y="198449"/>
            <a:ext cx="4789714" cy="1831717"/>
          </a:xfrm>
          <a:prstGeom prst="rect">
            <a:avLst/>
          </a:prstGeom>
        </p:spPr>
      </p:pic>
      <p:pic>
        <p:nvPicPr>
          <p:cNvPr id="8" name="Picture 7">
            <a:extLst>
              <a:ext uri="{FF2B5EF4-FFF2-40B4-BE49-F238E27FC236}">
                <a16:creationId xmlns:a16="http://schemas.microsoft.com/office/drawing/2014/main" id="{32FC173A-7F7A-443C-B5CA-973148D14D8F}"/>
              </a:ext>
            </a:extLst>
          </p:cNvPr>
          <p:cNvPicPr>
            <a:picLocks noChangeAspect="1"/>
          </p:cNvPicPr>
          <p:nvPr/>
        </p:nvPicPr>
        <p:blipFill rotWithShape="1">
          <a:blip r:embed="rId5">
            <a:extLst>
              <a:ext uri="{28A0092B-C50C-407E-A947-70E740481C1C}">
                <a14:useLocalDpi xmlns:a14="http://schemas.microsoft.com/office/drawing/2010/main" val="0"/>
              </a:ext>
            </a:extLst>
          </a:blip>
          <a:srcRect t="15656"/>
          <a:stretch/>
        </p:blipFill>
        <p:spPr>
          <a:xfrm>
            <a:off x="529661" y="4301419"/>
            <a:ext cx="8242724" cy="2549508"/>
          </a:xfrm>
          <a:prstGeom prst="rect">
            <a:avLst/>
          </a:prstGeom>
        </p:spPr>
      </p:pic>
      <p:sp>
        <p:nvSpPr>
          <p:cNvPr id="7" name="TextBox 6">
            <a:extLst>
              <a:ext uri="{FF2B5EF4-FFF2-40B4-BE49-F238E27FC236}">
                <a16:creationId xmlns:a16="http://schemas.microsoft.com/office/drawing/2014/main" id="{CDEE4432-5559-41C9-A0B3-4C5D3A93683A}"/>
              </a:ext>
            </a:extLst>
          </p:cNvPr>
          <p:cNvSpPr txBox="1"/>
          <p:nvPr/>
        </p:nvSpPr>
        <p:spPr>
          <a:xfrm>
            <a:off x="9386923" y="3576941"/>
            <a:ext cx="2067187" cy="400110"/>
          </a:xfrm>
          <a:prstGeom prst="rect">
            <a:avLst/>
          </a:prstGeom>
          <a:noFill/>
        </p:spPr>
        <p:txBody>
          <a:bodyPr wrap="square" rtlCol="0">
            <a:spAutoFit/>
          </a:bodyPr>
          <a:lstStyle/>
          <a:p>
            <a:pPr algn="ctr"/>
            <a:r>
              <a:rPr lang="en-US" sz="2000" b="1" dirty="0">
                <a:solidFill>
                  <a:srgbClr val="0070C0"/>
                </a:solidFill>
                <a:latin typeface="Microsoft JhengHei" panose="020B0604030504040204" pitchFamily="34" charset="-120"/>
                <a:ea typeface="Microsoft JhengHei" panose="020B0604030504040204" pitchFamily="34" charset="-120"/>
              </a:rPr>
              <a:t>Past Partners</a:t>
            </a:r>
          </a:p>
        </p:txBody>
      </p:sp>
      <p:cxnSp>
        <p:nvCxnSpPr>
          <p:cNvPr id="9" name="Straight Connector 8">
            <a:extLst>
              <a:ext uri="{FF2B5EF4-FFF2-40B4-BE49-F238E27FC236}">
                <a16:creationId xmlns:a16="http://schemas.microsoft.com/office/drawing/2014/main" id="{D946EB6F-FAEA-4866-9508-E1DA46074C74}"/>
              </a:ext>
            </a:extLst>
          </p:cNvPr>
          <p:cNvCxnSpPr/>
          <p:nvPr/>
        </p:nvCxnSpPr>
        <p:spPr>
          <a:xfrm>
            <a:off x="8989479" y="4096883"/>
            <a:ext cx="2862074"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D96436D-ABC5-4682-9B7C-5001E11552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959" r="-1"/>
          <a:stretch/>
        </p:blipFill>
        <p:spPr>
          <a:xfrm>
            <a:off x="8943495" y="4301420"/>
            <a:ext cx="2862074" cy="2568514"/>
          </a:xfrm>
          <a:prstGeom prst="rect">
            <a:avLst/>
          </a:prstGeom>
        </p:spPr>
      </p:pic>
    </p:spTree>
    <p:extLst>
      <p:ext uri="{BB962C8B-B14F-4D97-AF65-F5344CB8AC3E}">
        <p14:creationId xmlns:p14="http://schemas.microsoft.com/office/powerpoint/2010/main" val="119906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8" y="365125"/>
            <a:ext cx="9201152" cy="1325563"/>
          </a:xfrm>
        </p:spPr>
        <p:txBody>
          <a:bodyPr>
            <a:normAutofit/>
          </a:bodyPr>
          <a:lstStyle/>
          <a:p>
            <a:r>
              <a:rPr lang="en-US" sz="3000" dirty="0"/>
              <a:t>All In	Partner Mission and Goals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648" y="3110863"/>
            <a:ext cx="1251426" cy="12514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761" y="1706230"/>
            <a:ext cx="1403203" cy="1180957"/>
          </a:xfrm>
          <a:prstGeom prst="rect">
            <a:avLst/>
          </a:prstGeom>
        </p:spPr>
      </p:pic>
      <p:sp>
        <p:nvSpPr>
          <p:cNvPr id="6" name="Content Placeholder 2"/>
          <p:cNvSpPr txBox="1">
            <a:spLocks/>
          </p:cNvSpPr>
          <p:nvPr/>
        </p:nvSpPr>
        <p:spPr>
          <a:xfrm>
            <a:off x="4215574" y="2296708"/>
            <a:ext cx="7732449" cy="40449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spcAft>
                <a:spcPts val="1200"/>
              </a:spcAft>
              <a:buClr>
                <a:srgbClr val="FE9602"/>
              </a:buClr>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spcAft>
                <a:spcPts val="1200"/>
              </a:spcAft>
              <a:buClr>
                <a:srgbClr val="FE960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spcAft>
                <a:spcPts val="1200"/>
              </a:spcAft>
              <a:buClr>
                <a:srgbClr val="FE9602"/>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spcAft>
                <a:spcPts val="1200"/>
              </a:spcAft>
              <a:buClr>
                <a:srgbClr val="FE9602"/>
              </a:buClr>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1200"/>
              </a:spcAft>
              <a:buClr>
                <a:srgbClr val="FE9602"/>
              </a:buClr>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US" sz="2800" dirty="0"/>
              <a:t>Build community capacity to act</a:t>
            </a:r>
          </a:p>
          <a:p>
            <a:pPr marL="457200" indent="-457200">
              <a:buFont typeface="+mj-lt"/>
              <a:buAutoNum type="arabicPeriod"/>
            </a:pPr>
            <a:endParaRPr lang="en-US" sz="2800" dirty="0"/>
          </a:p>
          <a:p>
            <a:pPr marL="457200" indent="-457200">
              <a:buFont typeface="+mj-lt"/>
              <a:buAutoNum type="arabicPeriod"/>
            </a:pPr>
            <a:r>
              <a:rPr lang="en-US" sz="2800" dirty="0"/>
              <a:t>Build the evidence base</a:t>
            </a:r>
          </a:p>
          <a:p>
            <a:pPr marL="457200" indent="-457200">
              <a:buFont typeface="+mj-lt"/>
              <a:buAutoNum type="arabicPeriod"/>
            </a:pPr>
            <a:endParaRPr lang="en-US" sz="2800" dirty="0"/>
          </a:p>
          <a:p>
            <a:pPr marL="457200" indent="-457200">
              <a:buFont typeface="+mj-lt"/>
              <a:buAutoNum type="arabicPeriod"/>
            </a:pPr>
            <a:r>
              <a:rPr lang="en-US" sz="2800" dirty="0"/>
              <a:t>Co-create a national “movement” </a:t>
            </a:r>
          </a:p>
        </p:txBody>
      </p:sp>
      <p:pic>
        <p:nvPicPr>
          <p:cNvPr id="8" name="Picture 2" descr="https://magazine.owen.vanderbilt.edu/wp-content/uploads/sites/13/legacy/2012/05/oweninsights_400.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157124" y="4585967"/>
            <a:ext cx="1242475" cy="121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1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1F82-309B-4139-892E-CF291375D513}"/>
              </a:ext>
            </a:extLst>
          </p:cNvPr>
          <p:cNvSpPr>
            <a:spLocks noGrp="1"/>
          </p:cNvSpPr>
          <p:nvPr>
            <p:ph type="title"/>
          </p:nvPr>
        </p:nvSpPr>
        <p:spPr>
          <a:xfrm>
            <a:off x="628074" y="339910"/>
            <a:ext cx="10799746" cy="1488889"/>
          </a:xfrm>
        </p:spPr>
        <p:txBody>
          <a:bodyPr>
            <a:noAutofit/>
          </a:bodyPr>
          <a:lstStyle/>
          <a:p>
            <a:r>
              <a:rPr lang="en-US" dirty="0"/>
              <a:t>Building the evidence base – where to find resources</a:t>
            </a:r>
            <a:endParaRPr lang="en-US" sz="3000" dirty="0"/>
          </a:p>
        </p:txBody>
      </p:sp>
      <p:sp>
        <p:nvSpPr>
          <p:cNvPr id="3" name="Rectangle 2">
            <a:extLst>
              <a:ext uri="{FF2B5EF4-FFF2-40B4-BE49-F238E27FC236}">
                <a16:creationId xmlns:a16="http://schemas.microsoft.com/office/drawing/2014/main" id="{D196B4F0-B40F-4896-B2B3-BA11FC7EA349}"/>
              </a:ext>
            </a:extLst>
          </p:cNvPr>
          <p:cNvSpPr/>
          <p:nvPr/>
        </p:nvSpPr>
        <p:spPr>
          <a:xfrm>
            <a:off x="764180" y="2544356"/>
            <a:ext cx="10663640" cy="2062103"/>
          </a:xfrm>
          <a:prstGeom prst="rect">
            <a:avLst/>
          </a:prstGeom>
        </p:spPr>
        <p:txBody>
          <a:bodyPr wrap="square">
            <a:spAutoFit/>
          </a:bodyPr>
          <a:lstStyle/>
          <a:p>
            <a:pPr marR="0">
              <a:spcBef>
                <a:spcPts val="600"/>
              </a:spcBef>
              <a:spcAft>
                <a:spcPts val="600"/>
              </a:spcAft>
            </a:pPr>
            <a:r>
              <a:rPr lang="en-US" sz="3600" dirty="0">
                <a:solidFill>
                  <a:srgbClr val="000000"/>
                </a:solidFill>
                <a:latin typeface="Arial" panose="020B0604020202020204" pitchFamily="34" charset="0"/>
                <a:ea typeface="Calibri" panose="020F0502020204030204" pitchFamily="34" charset="0"/>
                <a:hlinkClick r:id="rId4"/>
              </a:rPr>
              <a:t>www.DASHconnect.org</a:t>
            </a:r>
            <a:endParaRPr lang="en-US" sz="3600" dirty="0">
              <a:solidFill>
                <a:srgbClr val="000000"/>
              </a:solidFill>
              <a:latin typeface="Arial" panose="020B0604020202020204" pitchFamily="34" charset="0"/>
              <a:ea typeface="Calibri" panose="020F0502020204030204" pitchFamily="34" charset="0"/>
            </a:endParaRPr>
          </a:p>
          <a:p>
            <a:pPr marR="0">
              <a:spcBef>
                <a:spcPts val="600"/>
              </a:spcBef>
              <a:spcAft>
                <a:spcPts val="600"/>
              </a:spcAft>
            </a:pPr>
            <a:r>
              <a:rPr lang="en-US" sz="3600" dirty="0">
                <a:solidFill>
                  <a:srgbClr val="000000"/>
                </a:solidFill>
                <a:latin typeface="Arial" panose="020B0604020202020204" pitchFamily="34" charset="0"/>
                <a:ea typeface="Calibri" panose="020F0502020204030204" pitchFamily="34" charset="0"/>
                <a:hlinkClick r:id="rId5"/>
              </a:rPr>
              <a:t>www.allindata.org</a:t>
            </a:r>
            <a:endParaRPr lang="en-US" sz="3600" dirty="0">
              <a:solidFill>
                <a:srgbClr val="000000"/>
              </a:solidFill>
              <a:latin typeface="Arial" panose="020B0604020202020204" pitchFamily="34" charset="0"/>
              <a:ea typeface="Calibri" panose="020F0502020204030204" pitchFamily="34" charset="0"/>
            </a:endParaRPr>
          </a:p>
          <a:p>
            <a:pPr marR="0">
              <a:spcBef>
                <a:spcPts val="600"/>
              </a:spcBef>
              <a:spcAft>
                <a:spcPts val="600"/>
              </a:spcAft>
            </a:pPr>
            <a:r>
              <a:rPr lang="en-US" sz="3600" dirty="0">
                <a:solidFill>
                  <a:srgbClr val="000000"/>
                </a:solidFill>
                <a:latin typeface="Arial" panose="020B0604020202020204" pitchFamily="34" charset="0"/>
                <a:ea typeface="Calibri" panose="020F0502020204030204" pitchFamily="34" charset="0"/>
                <a:hlinkClick r:id="rId6"/>
              </a:rPr>
              <a:t>allin.healthdoers.org</a:t>
            </a:r>
            <a:endParaRPr lang="en-US" sz="3600" dirty="0">
              <a:solidFill>
                <a:srgbClr val="000000"/>
              </a:solidFill>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71043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39BD-54C0-4DF3-8FFA-7D2195578DA6}"/>
              </a:ext>
            </a:extLst>
          </p:cNvPr>
          <p:cNvSpPr>
            <a:spLocks noGrp="1"/>
          </p:cNvSpPr>
          <p:nvPr>
            <p:ph type="title"/>
          </p:nvPr>
        </p:nvSpPr>
        <p:spPr/>
        <p:txBody>
          <a:bodyPr/>
          <a:lstStyle/>
          <a:p>
            <a:r>
              <a:rPr lang="en-US" dirty="0"/>
              <a:t>Popular Resources of 2018 - Publications</a:t>
            </a:r>
          </a:p>
        </p:txBody>
      </p:sp>
      <p:sp>
        <p:nvSpPr>
          <p:cNvPr id="3" name="Content Placeholder 2">
            <a:extLst>
              <a:ext uri="{FF2B5EF4-FFF2-40B4-BE49-F238E27FC236}">
                <a16:creationId xmlns:a16="http://schemas.microsoft.com/office/drawing/2014/main" id="{A3F06C60-8459-4A57-A53C-1957C4B6F851}"/>
              </a:ext>
            </a:extLst>
          </p:cNvPr>
          <p:cNvSpPr>
            <a:spLocks noGrp="1"/>
          </p:cNvSpPr>
          <p:nvPr>
            <p:ph idx="1"/>
          </p:nvPr>
        </p:nvSpPr>
        <p:spPr>
          <a:xfrm>
            <a:off x="838200" y="1527858"/>
            <a:ext cx="10515600" cy="4649105"/>
          </a:xfrm>
        </p:spPr>
        <p:txBody>
          <a:bodyPr>
            <a:normAutofit/>
          </a:bodyPr>
          <a:lstStyle/>
          <a:p>
            <a:r>
              <a:rPr lang="en-US" b="1" dirty="0">
                <a:hlinkClick r:id="rId3"/>
              </a:rPr>
              <a:t>Health Care Data 101</a:t>
            </a:r>
            <a:r>
              <a:rPr lang="en-US" dirty="0"/>
              <a:t>: A guide for non-health care professionals who want to further investigate and leverage the health care data </a:t>
            </a:r>
          </a:p>
          <a:p>
            <a:r>
              <a:rPr lang="en-US" b="1" dirty="0">
                <a:hlinkClick r:id="rId4"/>
              </a:rPr>
              <a:t>Bright Spots in Sharing Data for Community Health</a:t>
            </a:r>
            <a:r>
              <a:rPr lang="en-US" dirty="0"/>
              <a:t>: profiles highlighting specific and unique aspects of DASH projects </a:t>
            </a:r>
          </a:p>
          <a:p>
            <a:r>
              <a:rPr lang="en-US" b="1" dirty="0">
                <a:hlinkClick r:id="rId5"/>
              </a:rPr>
              <a:t>Public Health Innovation Playbook</a:t>
            </a:r>
            <a:r>
              <a:rPr lang="en-US" dirty="0"/>
              <a:t>: A website launched by PHNCI to help health organizations succeed in their innovation journeys</a:t>
            </a:r>
          </a:p>
          <a:p>
            <a:r>
              <a:rPr lang="en-US" b="1" dirty="0">
                <a:hlinkClick r:id="rId6"/>
              </a:rPr>
              <a:t>BUILD Case Study Series</a:t>
            </a:r>
            <a:r>
              <a:rPr lang="en-US" dirty="0"/>
              <a:t>:  Healthy Homes Des Moines an effort to treat asthma with healthy housing and the Harris County BUILD Health Partnership work to restructure their local food system</a:t>
            </a:r>
          </a:p>
          <a:p>
            <a:r>
              <a:rPr lang="en-US" b="1" u="sng" dirty="0">
                <a:solidFill>
                  <a:schemeClr val="accent1"/>
                </a:solidFill>
              </a:rPr>
              <a:t>tinyurl.com/AllIn4SCCL</a:t>
            </a:r>
            <a:endParaRPr lang="en-US" u="sng" dirty="0">
              <a:solidFill>
                <a:schemeClr val="accent1"/>
              </a:solidFill>
            </a:endParaRPr>
          </a:p>
          <a:p>
            <a:endParaRPr lang="en-US" dirty="0"/>
          </a:p>
        </p:txBody>
      </p:sp>
    </p:spTree>
    <p:extLst>
      <p:ext uri="{BB962C8B-B14F-4D97-AF65-F5344CB8AC3E}">
        <p14:creationId xmlns:p14="http://schemas.microsoft.com/office/powerpoint/2010/main" val="2956520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39BD-54C0-4DF3-8FFA-7D2195578DA6}"/>
              </a:ext>
            </a:extLst>
          </p:cNvPr>
          <p:cNvSpPr>
            <a:spLocks noGrp="1"/>
          </p:cNvSpPr>
          <p:nvPr>
            <p:ph type="title"/>
          </p:nvPr>
        </p:nvSpPr>
        <p:spPr/>
        <p:txBody>
          <a:bodyPr/>
          <a:lstStyle/>
          <a:p>
            <a:r>
              <a:rPr lang="en-US" dirty="0"/>
              <a:t>New Resources &amp; Activities in 2019</a:t>
            </a:r>
          </a:p>
        </p:txBody>
      </p:sp>
      <p:sp>
        <p:nvSpPr>
          <p:cNvPr id="3" name="Content Placeholder 2">
            <a:extLst>
              <a:ext uri="{FF2B5EF4-FFF2-40B4-BE49-F238E27FC236}">
                <a16:creationId xmlns:a16="http://schemas.microsoft.com/office/drawing/2014/main" id="{A3F06C60-8459-4A57-A53C-1957C4B6F851}"/>
              </a:ext>
            </a:extLst>
          </p:cNvPr>
          <p:cNvSpPr>
            <a:spLocks noGrp="1"/>
          </p:cNvSpPr>
          <p:nvPr>
            <p:ph idx="1"/>
          </p:nvPr>
        </p:nvSpPr>
        <p:spPr>
          <a:xfrm>
            <a:off x="838200" y="1527858"/>
            <a:ext cx="10515600" cy="4649105"/>
          </a:xfrm>
        </p:spPr>
        <p:txBody>
          <a:bodyPr>
            <a:normAutofit/>
          </a:bodyPr>
          <a:lstStyle/>
          <a:p>
            <a:r>
              <a:rPr lang="en-US" b="1" dirty="0">
                <a:hlinkClick r:id="rId3"/>
              </a:rPr>
              <a:t>Value Cases for Data Sharing</a:t>
            </a:r>
            <a:r>
              <a:rPr lang="en-US" dirty="0"/>
              <a:t>: Simple introductions to common sectors of interest for multi-sector projects</a:t>
            </a:r>
          </a:p>
          <a:p>
            <a:r>
              <a:rPr lang="en-US" b="1" dirty="0">
                <a:hlinkClick r:id="rId4" action="ppaction://hlinkfile"/>
              </a:rPr>
              <a:t>The Legal Bibliography for Data Sharing</a:t>
            </a:r>
            <a:r>
              <a:rPr lang="en-US" dirty="0"/>
              <a:t>: 100+ papers, toolkits and other materials focused on privacy, consent and policies, developed with the Network for Public Health Law</a:t>
            </a:r>
          </a:p>
          <a:p>
            <a:r>
              <a:rPr lang="en-US" b="1" dirty="0"/>
              <a:t>State Policies to Support Community Data Sharing</a:t>
            </a:r>
            <a:r>
              <a:rPr lang="en-US" dirty="0"/>
              <a:t>: Practical planning to identify states that are supporting or interested in supporting their local communities to share multi-sector data, including state data</a:t>
            </a:r>
          </a:p>
          <a:p>
            <a:r>
              <a:rPr lang="en-US" b="1" dirty="0"/>
              <a:t>National Snapshot of Data-Sharing Collaborations</a:t>
            </a:r>
            <a:r>
              <a:rPr lang="en-US" dirty="0"/>
              <a:t>: A national survey to document the kinds and location of community-focused data sharing projects.</a:t>
            </a:r>
          </a:p>
        </p:txBody>
      </p:sp>
    </p:spTree>
    <p:extLst>
      <p:ext uri="{BB962C8B-B14F-4D97-AF65-F5344CB8AC3E}">
        <p14:creationId xmlns:p14="http://schemas.microsoft.com/office/powerpoint/2010/main" val="1912169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lindata.org/wp-content/uploads/2019/04/AINM19-2-2-550x280.png">
            <a:extLst>
              <a:ext uri="{FF2B5EF4-FFF2-40B4-BE49-F238E27FC236}">
                <a16:creationId xmlns:a16="http://schemas.microsoft.com/office/drawing/2014/main" id="{3CE75B3B-879A-4821-95DC-CA2CFF77E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044" y="791091"/>
            <a:ext cx="9335911" cy="4752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4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1F82-309B-4139-892E-CF291375D513}"/>
              </a:ext>
            </a:extLst>
          </p:cNvPr>
          <p:cNvSpPr>
            <a:spLocks noGrp="1"/>
          </p:cNvSpPr>
          <p:nvPr>
            <p:ph type="title"/>
          </p:nvPr>
        </p:nvSpPr>
        <p:spPr>
          <a:xfrm>
            <a:off x="628074" y="339911"/>
            <a:ext cx="10799746" cy="972606"/>
          </a:xfrm>
        </p:spPr>
        <p:txBody>
          <a:bodyPr>
            <a:noAutofit/>
          </a:bodyPr>
          <a:lstStyle/>
          <a:p>
            <a:r>
              <a:rPr lang="en-US" dirty="0"/>
              <a:t>All In Online Community</a:t>
            </a:r>
            <a:endParaRPr lang="en-US" sz="3000" dirty="0"/>
          </a:p>
        </p:txBody>
      </p:sp>
      <p:pic>
        <p:nvPicPr>
          <p:cNvPr id="5" name="Picture 4">
            <a:extLst>
              <a:ext uri="{FF2B5EF4-FFF2-40B4-BE49-F238E27FC236}">
                <a16:creationId xmlns:a16="http://schemas.microsoft.com/office/drawing/2014/main" id="{3BE2A234-0B8E-455F-86B1-F6DE416F5D3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454" y="1210466"/>
            <a:ext cx="1021958" cy="1021958"/>
          </a:xfrm>
          <a:prstGeom prst="rect">
            <a:avLst/>
          </a:prstGeom>
        </p:spPr>
      </p:pic>
      <p:pic>
        <p:nvPicPr>
          <p:cNvPr id="7" name="Picture 6">
            <a:extLst>
              <a:ext uri="{FF2B5EF4-FFF2-40B4-BE49-F238E27FC236}">
                <a16:creationId xmlns:a16="http://schemas.microsoft.com/office/drawing/2014/main" id="{9D84C3AE-0491-4C00-AD14-E5039B1F515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3900" y="2778715"/>
            <a:ext cx="925519" cy="925519"/>
          </a:xfrm>
          <a:prstGeom prst="rect">
            <a:avLst/>
          </a:prstGeom>
        </p:spPr>
      </p:pic>
      <p:pic>
        <p:nvPicPr>
          <p:cNvPr id="9" name="Picture 8">
            <a:extLst>
              <a:ext uri="{FF2B5EF4-FFF2-40B4-BE49-F238E27FC236}">
                <a16:creationId xmlns:a16="http://schemas.microsoft.com/office/drawing/2014/main" id="{458D2651-A707-4A16-AB3A-7099E9D92AC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818" t="11740" r="818" b="16341"/>
          <a:stretch/>
        </p:blipFill>
        <p:spPr>
          <a:xfrm>
            <a:off x="998390" y="1440647"/>
            <a:ext cx="997707" cy="717533"/>
          </a:xfrm>
          <a:prstGeom prst="rect">
            <a:avLst/>
          </a:prstGeom>
        </p:spPr>
      </p:pic>
      <p:pic>
        <p:nvPicPr>
          <p:cNvPr id="11" name="Picture 10">
            <a:extLst>
              <a:ext uri="{FF2B5EF4-FFF2-40B4-BE49-F238E27FC236}">
                <a16:creationId xmlns:a16="http://schemas.microsoft.com/office/drawing/2014/main" id="{76AE4565-900B-4FB5-B057-D73663E73A5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14993" t="30544" r="8190" b="32798"/>
          <a:stretch/>
        </p:blipFill>
        <p:spPr>
          <a:xfrm>
            <a:off x="956985" y="2857217"/>
            <a:ext cx="1388643" cy="681481"/>
          </a:xfrm>
          <a:prstGeom prst="rect">
            <a:avLst/>
          </a:prstGeom>
        </p:spPr>
      </p:pic>
      <p:sp>
        <p:nvSpPr>
          <p:cNvPr id="12" name="TextBox 11">
            <a:extLst>
              <a:ext uri="{FF2B5EF4-FFF2-40B4-BE49-F238E27FC236}">
                <a16:creationId xmlns:a16="http://schemas.microsoft.com/office/drawing/2014/main" id="{D8AFA014-EDB3-4199-A6E9-295C4F0D2620}"/>
              </a:ext>
            </a:extLst>
          </p:cNvPr>
          <p:cNvSpPr txBox="1"/>
          <p:nvPr/>
        </p:nvSpPr>
        <p:spPr>
          <a:xfrm>
            <a:off x="814980" y="2113670"/>
            <a:ext cx="1503011" cy="584775"/>
          </a:xfrm>
          <a:prstGeom prst="rect">
            <a:avLst/>
          </a:prstGeom>
          <a:noFill/>
        </p:spPr>
        <p:txBody>
          <a:bodyPr wrap="square" rtlCol="0">
            <a:spAutoFit/>
          </a:bodyPr>
          <a:lstStyle/>
          <a:p>
            <a:pPr algn="ctr"/>
            <a:r>
              <a:rPr lang="en-US" sz="1600" dirty="0">
                <a:solidFill>
                  <a:srgbClr val="007DC5"/>
                </a:solidFill>
                <a:latin typeface="Microsoft JhengHei" panose="020B0604030504040204" pitchFamily="34" charset="-120"/>
                <a:ea typeface="Microsoft JhengHei" panose="020B0604030504040204" pitchFamily="34" charset="-120"/>
                <a:cs typeface="Arial" panose="020B0604020202020204" pitchFamily="34" charset="0"/>
              </a:rPr>
              <a:t>Continue the conversation </a:t>
            </a:r>
          </a:p>
        </p:txBody>
      </p:sp>
      <p:sp>
        <p:nvSpPr>
          <p:cNvPr id="13" name="TextBox 12">
            <a:extLst>
              <a:ext uri="{FF2B5EF4-FFF2-40B4-BE49-F238E27FC236}">
                <a16:creationId xmlns:a16="http://schemas.microsoft.com/office/drawing/2014/main" id="{ED204C47-3410-4F5C-9370-FA05E59D9A95}"/>
              </a:ext>
            </a:extLst>
          </p:cNvPr>
          <p:cNvSpPr txBox="1"/>
          <p:nvPr/>
        </p:nvSpPr>
        <p:spPr>
          <a:xfrm>
            <a:off x="3172394" y="2098585"/>
            <a:ext cx="1232078" cy="584775"/>
          </a:xfrm>
          <a:prstGeom prst="rect">
            <a:avLst/>
          </a:prstGeom>
          <a:noFill/>
        </p:spPr>
        <p:txBody>
          <a:bodyPr wrap="square" rtlCol="0">
            <a:spAutoFit/>
          </a:bodyPr>
          <a:lstStyle/>
          <a:p>
            <a:pPr algn="ctr"/>
            <a:r>
              <a:rPr lang="en-US" sz="1600" dirty="0">
                <a:solidFill>
                  <a:srgbClr val="007DC5"/>
                </a:solidFill>
                <a:latin typeface="Microsoft JhengHei" panose="020B0604030504040204" pitchFamily="34" charset="-120"/>
                <a:ea typeface="Microsoft JhengHei" panose="020B0604030504040204" pitchFamily="34" charset="-120"/>
                <a:cs typeface="Arial" panose="020B0604020202020204" pitchFamily="34" charset="0"/>
              </a:rPr>
              <a:t>Access resources</a:t>
            </a:r>
          </a:p>
        </p:txBody>
      </p:sp>
      <p:sp>
        <p:nvSpPr>
          <p:cNvPr id="14" name="TextBox 13">
            <a:extLst>
              <a:ext uri="{FF2B5EF4-FFF2-40B4-BE49-F238E27FC236}">
                <a16:creationId xmlns:a16="http://schemas.microsoft.com/office/drawing/2014/main" id="{1F073632-1114-4FA0-A124-05CBC13DC200}"/>
              </a:ext>
            </a:extLst>
          </p:cNvPr>
          <p:cNvSpPr txBox="1"/>
          <p:nvPr/>
        </p:nvSpPr>
        <p:spPr>
          <a:xfrm>
            <a:off x="3224033" y="3516767"/>
            <a:ext cx="1141347" cy="584775"/>
          </a:xfrm>
          <a:prstGeom prst="rect">
            <a:avLst/>
          </a:prstGeom>
          <a:noFill/>
        </p:spPr>
        <p:txBody>
          <a:bodyPr wrap="square" rtlCol="0">
            <a:spAutoFit/>
          </a:bodyPr>
          <a:lstStyle/>
          <a:p>
            <a:pPr algn="ctr"/>
            <a:r>
              <a:rPr lang="en-US" sz="1600" dirty="0">
                <a:solidFill>
                  <a:srgbClr val="007DC5"/>
                </a:solidFill>
                <a:latin typeface="Microsoft JhengHei" panose="020B0604030504040204" pitchFamily="34" charset="-120"/>
                <a:ea typeface="Microsoft JhengHei" panose="020B0604030504040204" pitchFamily="34" charset="-120"/>
                <a:cs typeface="Arial" panose="020B0604020202020204" pitchFamily="34" charset="0"/>
              </a:rPr>
              <a:t>Events calendar</a:t>
            </a:r>
          </a:p>
        </p:txBody>
      </p:sp>
      <p:sp>
        <p:nvSpPr>
          <p:cNvPr id="15" name="TextBox 14">
            <a:extLst>
              <a:ext uri="{FF2B5EF4-FFF2-40B4-BE49-F238E27FC236}">
                <a16:creationId xmlns:a16="http://schemas.microsoft.com/office/drawing/2014/main" id="{5C624EC9-EBF4-4876-8E54-49C528C53C02}"/>
              </a:ext>
            </a:extLst>
          </p:cNvPr>
          <p:cNvSpPr txBox="1"/>
          <p:nvPr/>
        </p:nvSpPr>
        <p:spPr>
          <a:xfrm>
            <a:off x="972404" y="3508390"/>
            <a:ext cx="1188165" cy="584775"/>
          </a:xfrm>
          <a:prstGeom prst="rect">
            <a:avLst/>
          </a:prstGeom>
          <a:noFill/>
        </p:spPr>
        <p:txBody>
          <a:bodyPr wrap="square" rtlCol="0">
            <a:spAutoFit/>
          </a:bodyPr>
          <a:lstStyle/>
          <a:p>
            <a:pPr algn="ctr"/>
            <a:r>
              <a:rPr lang="en-US" sz="1600" dirty="0">
                <a:solidFill>
                  <a:srgbClr val="007DC5"/>
                </a:solidFill>
                <a:latin typeface="Microsoft JhengHei" panose="020B0604030504040204" pitchFamily="34" charset="-120"/>
                <a:ea typeface="Microsoft JhengHei" panose="020B0604030504040204" pitchFamily="34" charset="-120"/>
                <a:cs typeface="Arial" panose="020B0604020202020204" pitchFamily="34" charset="0"/>
              </a:rPr>
              <a:t>Connect with peers</a:t>
            </a:r>
          </a:p>
        </p:txBody>
      </p:sp>
      <p:sp>
        <p:nvSpPr>
          <p:cNvPr id="16" name="TextBox 15">
            <a:extLst>
              <a:ext uri="{FF2B5EF4-FFF2-40B4-BE49-F238E27FC236}">
                <a16:creationId xmlns:a16="http://schemas.microsoft.com/office/drawing/2014/main" id="{342F5169-ADF4-4318-A8C5-D2DABA37FB53}"/>
              </a:ext>
            </a:extLst>
          </p:cNvPr>
          <p:cNvSpPr txBox="1"/>
          <p:nvPr/>
        </p:nvSpPr>
        <p:spPr>
          <a:xfrm>
            <a:off x="7387738" y="564604"/>
            <a:ext cx="3942842" cy="523220"/>
          </a:xfrm>
          <a:prstGeom prst="rect">
            <a:avLst/>
          </a:prstGeom>
          <a:noFill/>
        </p:spPr>
        <p:txBody>
          <a:bodyPr wrap="square" rtlCol="0">
            <a:spAutoFit/>
          </a:bodyPr>
          <a:lstStyle/>
          <a:p>
            <a:r>
              <a:rPr lang="en-US" sz="2800" b="1" dirty="0">
                <a:solidFill>
                  <a:srgbClr val="30C3E5"/>
                </a:solidFill>
                <a:latin typeface="Microsoft JhengHei" panose="020B0604030504040204" pitchFamily="34" charset="-120"/>
                <a:ea typeface="Microsoft JhengHei" panose="020B0604030504040204" pitchFamily="34" charset="-120"/>
                <a:cs typeface="Arial" panose="020B0604020202020204" pitchFamily="34" charset="0"/>
              </a:rPr>
              <a:t>allin.healthdoers.org</a:t>
            </a:r>
          </a:p>
        </p:txBody>
      </p:sp>
      <p:pic>
        <p:nvPicPr>
          <p:cNvPr id="4" name="Picture 3">
            <a:extLst>
              <a:ext uri="{FF2B5EF4-FFF2-40B4-BE49-F238E27FC236}">
                <a16:creationId xmlns:a16="http://schemas.microsoft.com/office/drawing/2014/main" id="{A48EF176-260A-4789-B5F1-1D09CC364A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6737" y="1312517"/>
            <a:ext cx="5329253" cy="3371113"/>
          </a:xfrm>
          <a:prstGeom prst="rect">
            <a:avLst/>
          </a:prstGeom>
          <a:ln>
            <a:solidFill>
              <a:schemeClr val="tx1"/>
            </a:solidFill>
          </a:ln>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id="{6D0B1B90-3F6C-4F1D-AC76-79512570D7A3}"/>
              </a:ext>
            </a:extLst>
          </p:cNvPr>
          <p:cNvSpPr txBox="1">
            <a:spLocks/>
          </p:cNvSpPr>
          <p:nvPr/>
        </p:nvSpPr>
        <p:spPr>
          <a:xfrm>
            <a:off x="800594" y="42618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7DC5"/>
                </a:solidFill>
                <a:latin typeface="Microsoft JhengHei" panose="020B0604030504040204" pitchFamily="34" charset="-120"/>
                <a:ea typeface="Microsoft JhengHei" panose="020B0604030504040204" pitchFamily="34" charset="-120"/>
                <a:cs typeface="+mj-cs"/>
              </a:defRPr>
            </a:lvl1pPr>
          </a:lstStyle>
          <a:p>
            <a:r>
              <a:rPr lang="en-US" sz="2800" dirty="0">
                <a:solidFill>
                  <a:schemeClr val="tx1">
                    <a:lumMod val="50000"/>
                    <a:lumOff val="50000"/>
                  </a:schemeClr>
                </a:solidFill>
              </a:rPr>
              <a:t>Tips to get started:</a:t>
            </a:r>
            <a:br>
              <a:rPr lang="en-US" sz="2800" dirty="0">
                <a:solidFill>
                  <a:schemeClr val="tx1">
                    <a:lumMod val="50000"/>
                    <a:lumOff val="50000"/>
                  </a:schemeClr>
                </a:solidFill>
              </a:rPr>
            </a:br>
            <a:endParaRPr lang="en-US" sz="2800" dirty="0">
              <a:solidFill>
                <a:schemeClr val="tx1">
                  <a:lumMod val="50000"/>
                  <a:lumOff val="50000"/>
                </a:schemeClr>
              </a:solidFill>
            </a:endParaRPr>
          </a:p>
        </p:txBody>
      </p:sp>
      <p:sp>
        <p:nvSpPr>
          <p:cNvPr id="18" name="Content Placeholder 2">
            <a:extLst>
              <a:ext uri="{FF2B5EF4-FFF2-40B4-BE49-F238E27FC236}">
                <a16:creationId xmlns:a16="http://schemas.microsoft.com/office/drawing/2014/main" id="{4656D46F-3E54-4AED-8E09-13409532AB23}"/>
              </a:ext>
            </a:extLst>
          </p:cNvPr>
          <p:cNvSpPr>
            <a:spLocks noGrp="1"/>
          </p:cNvSpPr>
          <p:nvPr>
            <p:ph idx="1"/>
          </p:nvPr>
        </p:nvSpPr>
        <p:spPr>
          <a:xfrm>
            <a:off x="800594" y="5088532"/>
            <a:ext cx="11592725" cy="4177525"/>
          </a:xfrm>
        </p:spPr>
        <p:txBody>
          <a:bodyPr>
            <a:normAutofit/>
          </a:bodyPr>
          <a:lstStyle/>
          <a:p>
            <a:pPr marL="403215" indent="-269868">
              <a:spcBef>
                <a:spcPts val="600"/>
              </a:spcBef>
            </a:pPr>
            <a:r>
              <a:rPr lang="en-US" sz="2000" dirty="0"/>
              <a:t>Complete your individual member profile</a:t>
            </a:r>
          </a:p>
          <a:p>
            <a:pPr marL="403215" indent="-269868">
              <a:spcBef>
                <a:spcPts val="600"/>
              </a:spcBef>
            </a:pPr>
            <a:r>
              <a:rPr lang="en-US" sz="2000" dirty="0"/>
              <a:t>Contact </a:t>
            </a:r>
            <a:r>
              <a:rPr lang="en-US" sz="2000" dirty="0">
                <a:hlinkClick r:id="rId13"/>
              </a:rPr>
              <a:t>info@allindata.org </a:t>
            </a:r>
            <a:r>
              <a:rPr lang="en-US" sz="2000" dirty="0"/>
              <a:t>to add a project profile or create your own</a:t>
            </a:r>
          </a:p>
          <a:p>
            <a:pPr marL="403215" indent="-269868">
              <a:spcBef>
                <a:spcPts val="600"/>
              </a:spcBef>
            </a:pPr>
            <a:r>
              <a:rPr lang="en-US" sz="2000" dirty="0"/>
              <a:t>Attend an </a:t>
            </a:r>
            <a:r>
              <a:rPr lang="en-US" sz="2000" i="1" dirty="0"/>
              <a:t>All In Office Hours</a:t>
            </a:r>
            <a:r>
              <a:rPr lang="en-US" sz="2000" dirty="0"/>
              <a:t> session for an in-depth tour</a:t>
            </a:r>
          </a:p>
          <a:p>
            <a:pPr marL="133347" indent="0">
              <a:spcBef>
                <a:spcPts val="600"/>
              </a:spcBef>
              <a:buNone/>
            </a:pPr>
            <a:endParaRPr lang="en-US" dirty="0"/>
          </a:p>
        </p:txBody>
      </p:sp>
    </p:spTree>
    <p:custDataLst>
      <p:tags r:id="rId1"/>
    </p:custDataLst>
    <p:extLst>
      <p:ext uri="{BB962C8B-B14F-4D97-AF65-F5344CB8AC3E}">
        <p14:creationId xmlns:p14="http://schemas.microsoft.com/office/powerpoint/2010/main" val="205463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1F82-309B-4139-892E-CF291375D513}"/>
              </a:ext>
            </a:extLst>
          </p:cNvPr>
          <p:cNvSpPr>
            <a:spLocks noGrp="1"/>
          </p:cNvSpPr>
          <p:nvPr>
            <p:ph type="title"/>
          </p:nvPr>
        </p:nvSpPr>
        <p:spPr>
          <a:xfrm>
            <a:off x="628074" y="339911"/>
            <a:ext cx="10799746" cy="972606"/>
          </a:xfrm>
        </p:spPr>
        <p:txBody>
          <a:bodyPr>
            <a:noAutofit/>
          </a:bodyPr>
          <a:lstStyle/>
          <a:p>
            <a:r>
              <a:rPr lang="en-US" dirty="0"/>
              <a:t>Alignment: Built to Last</a:t>
            </a:r>
            <a:endParaRPr lang="en-US" sz="3000" dirty="0"/>
          </a:p>
        </p:txBody>
      </p:sp>
      <p:sp>
        <p:nvSpPr>
          <p:cNvPr id="3" name="Rectangle 2">
            <a:extLst>
              <a:ext uri="{FF2B5EF4-FFF2-40B4-BE49-F238E27FC236}">
                <a16:creationId xmlns:a16="http://schemas.microsoft.com/office/drawing/2014/main" id="{D196B4F0-B40F-4896-B2B3-BA11FC7EA349}"/>
              </a:ext>
            </a:extLst>
          </p:cNvPr>
          <p:cNvSpPr/>
          <p:nvPr/>
        </p:nvSpPr>
        <p:spPr>
          <a:xfrm>
            <a:off x="764180" y="1471910"/>
            <a:ext cx="10663640" cy="3862596"/>
          </a:xfrm>
          <a:prstGeom prst="rect">
            <a:avLst/>
          </a:prstGeom>
        </p:spPr>
        <p:txBody>
          <a:bodyPr wrap="square">
            <a:spAutoFit/>
          </a:bodyPr>
          <a:lstStyle/>
          <a:p>
            <a:pPr marR="0">
              <a:spcBef>
                <a:spcPts val="600"/>
              </a:spcBef>
              <a:spcAft>
                <a:spcPts val="600"/>
              </a:spcAft>
            </a:pPr>
            <a:r>
              <a:rPr lang="en-US" sz="2400" dirty="0">
                <a:solidFill>
                  <a:srgbClr val="000000"/>
                </a:solidFill>
                <a:latin typeface="Arial" panose="020B0604020202020204" pitchFamily="34" charset="0"/>
                <a:ea typeface="Calibri" panose="020F0502020204030204" pitchFamily="34" charset="0"/>
              </a:rPr>
              <a:t>People in healthcare, public health, and local CBOs/social service organizations:</a:t>
            </a:r>
            <a:endParaRPr lang="en-US" sz="3200" dirty="0">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mj-lt"/>
              <a:buAutoNum type="arabicPeriod"/>
              <a:tabLst>
                <a:tab pos="457200" algn="l"/>
              </a:tabLst>
            </a:pPr>
            <a:r>
              <a:rPr lang="en-US" sz="2400" dirty="0">
                <a:solidFill>
                  <a:srgbClr val="000000"/>
                </a:solidFill>
                <a:latin typeface="Arial" panose="020B0604020202020204" pitchFamily="34" charset="0"/>
                <a:ea typeface="Calibri" panose="020F0502020204030204" pitchFamily="34" charset="0"/>
              </a:rPr>
              <a:t>A </a:t>
            </a:r>
            <a:r>
              <a:rPr lang="en-US" sz="2400" b="1" dirty="0">
                <a:solidFill>
                  <a:srgbClr val="000000"/>
                </a:solidFill>
                <a:latin typeface="Arial" panose="020B0604020202020204" pitchFamily="34" charset="0"/>
                <a:ea typeface="Calibri" panose="020F0502020204030204" pitchFamily="34" charset="0"/>
              </a:rPr>
              <a:t>shared vision</a:t>
            </a:r>
            <a:r>
              <a:rPr lang="en-US" sz="2400" dirty="0">
                <a:solidFill>
                  <a:srgbClr val="000000"/>
                </a:solidFill>
                <a:latin typeface="Arial" panose="020B0604020202020204" pitchFamily="34" charset="0"/>
                <a:ea typeface="Calibri" panose="020F0502020204030204" pitchFamily="34" charset="0"/>
              </a:rPr>
              <a:t> for the future and/or a set of </a:t>
            </a:r>
            <a:r>
              <a:rPr lang="en-US" sz="2400" b="1" dirty="0">
                <a:solidFill>
                  <a:srgbClr val="000000"/>
                </a:solidFill>
                <a:latin typeface="Arial" panose="020B0604020202020204" pitchFamily="34" charset="0"/>
                <a:ea typeface="Calibri" panose="020F0502020204030204" pitchFamily="34" charset="0"/>
              </a:rPr>
              <a:t>shared goals</a:t>
            </a:r>
            <a:r>
              <a:rPr lang="en-US" sz="2400" dirty="0">
                <a:solidFill>
                  <a:srgbClr val="000000"/>
                </a:solidFill>
                <a:latin typeface="Arial" panose="020B0604020202020204" pitchFamily="34" charset="0"/>
                <a:ea typeface="Calibri" panose="020F0502020204030204" pitchFamily="34" charset="0"/>
              </a:rPr>
              <a:t> for what they are trying to do together.  </a:t>
            </a:r>
          </a:p>
          <a:p>
            <a:pPr marL="342900" marR="0" lvl="0" indent="-342900" fontAlgn="base">
              <a:spcBef>
                <a:spcPts val="0"/>
              </a:spcBef>
              <a:spcAft>
                <a:spcPts val="0"/>
              </a:spcAft>
              <a:buFont typeface="+mj-lt"/>
              <a:buAutoNum type="arabicPeriod"/>
              <a:tabLst>
                <a:tab pos="457200" algn="l"/>
              </a:tabLst>
            </a:pPr>
            <a:r>
              <a:rPr lang="en-US" sz="2400" dirty="0">
                <a:solidFill>
                  <a:srgbClr val="000000"/>
                </a:solidFill>
                <a:latin typeface="Arial" panose="020B0604020202020204" pitchFamily="34" charset="0"/>
                <a:ea typeface="Calibri" panose="020F0502020204030204" pitchFamily="34" charset="0"/>
              </a:rPr>
              <a:t>An </a:t>
            </a:r>
            <a:r>
              <a:rPr lang="en-US" sz="2400" b="1" dirty="0">
                <a:solidFill>
                  <a:srgbClr val="000000"/>
                </a:solidFill>
                <a:latin typeface="Arial" panose="020B0604020202020204" pitchFamily="34" charset="0"/>
                <a:ea typeface="Calibri" panose="020F0502020204030204" pitchFamily="34" charset="0"/>
              </a:rPr>
              <a:t>information system</a:t>
            </a:r>
            <a:r>
              <a:rPr lang="en-US" sz="2400" dirty="0">
                <a:solidFill>
                  <a:srgbClr val="000000"/>
                </a:solidFill>
                <a:latin typeface="Arial" panose="020B0604020202020204" pitchFamily="34" charset="0"/>
                <a:ea typeface="Calibri" panose="020F0502020204030204" pitchFamily="34" charset="0"/>
              </a:rPr>
              <a:t> to work together better and </a:t>
            </a:r>
            <a:r>
              <a:rPr lang="en-US" sz="2400" b="1" dirty="0">
                <a:solidFill>
                  <a:srgbClr val="000000"/>
                </a:solidFill>
                <a:latin typeface="Arial" panose="020B0604020202020204" pitchFamily="34" charset="0"/>
                <a:ea typeface="Calibri" panose="020F0502020204030204" pitchFamily="34" charset="0"/>
              </a:rPr>
              <a:t>share information</a:t>
            </a:r>
            <a:r>
              <a:rPr lang="en-US" sz="2400" dirty="0">
                <a:solidFill>
                  <a:srgbClr val="000000"/>
                </a:solidFill>
                <a:latin typeface="Arial" panose="020B0604020202020204" pitchFamily="34" charset="0"/>
                <a:ea typeface="Calibri" panose="020F0502020204030204" pitchFamily="34" charset="0"/>
              </a:rPr>
              <a:t> about people they are helping or measuring/monitoring change together.</a:t>
            </a:r>
            <a:endParaRPr lang="en-US" sz="3200" dirty="0">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mj-lt"/>
              <a:buAutoNum type="arabicPeriod"/>
              <a:tabLst>
                <a:tab pos="457200" algn="l"/>
              </a:tabLst>
            </a:pPr>
            <a:r>
              <a:rPr lang="en-US" sz="2400" dirty="0">
                <a:solidFill>
                  <a:srgbClr val="000000"/>
                </a:solidFill>
                <a:latin typeface="Arial" panose="020B0604020202020204" pitchFamily="34" charset="0"/>
                <a:ea typeface="Calibri" panose="020F0502020204030204" pitchFamily="34" charset="0"/>
              </a:rPr>
              <a:t>A means of </a:t>
            </a:r>
            <a:r>
              <a:rPr lang="en-US" sz="2400" b="1" dirty="0">
                <a:solidFill>
                  <a:srgbClr val="000000"/>
                </a:solidFill>
                <a:latin typeface="Arial" panose="020B0604020202020204" pitchFamily="34" charset="0"/>
                <a:ea typeface="Calibri" panose="020F0502020204030204" pitchFamily="34" charset="0"/>
              </a:rPr>
              <a:t>payment or financing </a:t>
            </a:r>
            <a:r>
              <a:rPr lang="en-US" sz="2400" dirty="0">
                <a:solidFill>
                  <a:srgbClr val="000000"/>
                </a:solidFill>
                <a:latin typeface="Arial" panose="020B0604020202020204" pitchFamily="34" charset="0"/>
                <a:ea typeface="Calibri" panose="020F0502020204030204" pitchFamily="34" charset="0"/>
              </a:rPr>
              <a:t>that enable organizations to work together, especially </a:t>
            </a:r>
            <a:r>
              <a:rPr lang="en-US" sz="2400" b="1" dirty="0">
                <a:solidFill>
                  <a:srgbClr val="000000"/>
                </a:solidFill>
                <a:latin typeface="Arial" panose="020B0604020202020204" pitchFamily="34" charset="0"/>
                <a:ea typeface="Calibri" panose="020F0502020204030204" pitchFamily="34" charset="0"/>
              </a:rPr>
              <a:t>incentives</a:t>
            </a:r>
            <a:r>
              <a:rPr lang="en-US" sz="2400" dirty="0">
                <a:solidFill>
                  <a:srgbClr val="000000"/>
                </a:solidFill>
                <a:latin typeface="Arial" panose="020B0604020202020204" pitchFamily="34" charset="0"/>
                <a:ea typeface="Calibri" panose="020F0502020204030204" pitchFamily="34" charset="0"/>
              </a:rPr>
              <a:t> and </a:t>
            </a:r>
            <a:r>
              <a:rPr lang="en-US" sz="2400" b="1" dirty="0">
                <a:solidFill>
                  <a:srgbClr val="000000"/>
                </a:solidFill>
                <a:latin typeface="Arial" panose="020B0604020202020204" pitchFamily="34" charset="0"/>
                <a:ea typeface="Calibri" panose="020F0502020204030204" pitchFamily="34" charset="0"/>
              </a:rPr>
              <a:t>accountability</a:t>
            </a:r>
            <a:r>
              <a:rPr lang="en-US" sz="2400" dirty="0">
                <a:solidFill>
                  <a:srgbClr val="000000"/>
                </a:solidFill>
                <a:latin typeface="Arial" panose="020B0604020202020204" pitchFamily="34" charset="0"/>
                <a:ea typeface="Calibri" panose="020F0502020204030204" pitchFamily="34" charset="0"/>
              </a:rPr>
              <a:t> for working together.</a:t>
            </a:r>
            <a:endParaRPr lang="en-US" sz="3200" dirty="0">
              <a:latin typeface="Calibri" panose="020F0502020204030204" pitchFamily="34" charset="0"/>
              <a:ea typeface="Calibri" panose="020F0502020204030204" pitchFamily="34" charset="0"/>
            </a:endParaRPr>
          </a:p>
          <a:p>
            <a:pPr marL="342900" marR="0" lvl="0" indent="-342900" fontAlgn="base">
              <a:spcBef>
                <a:spcPts val="0"/>
              </a:spcBef>
              <a:spcAft>
                <a:spcPts val="1200"/>
              </a:spcAft>
              <a:buFont typeface="+mj-lt"/>
              <a:buAutoNum type="arabicPeriod"/>
              <a:tabLst>
                <a:tab pos="457200" algn="l"/>
              </a:tabLst>
            </a:pPr>
            <a:r>
              <a:rPr lang="en-US" sz="2400" dirty="0">
                <a:solidFill>
                  <a:srgbClr val="000000"/>
                </a:solidFill>
                <a:latin typeface="Arial" panose="020B0604020202020204" pitchFamily="34" charset="0"/>
                <a:ea typeface="Calibri" panose="020F0502020204030204" pitchFamily="34" charset="0"/>
              </a:rPr>
              <a:t>Collaboration </a:t>
            </a:r>
            <a:r>
              <a:rPr lang="en-US" sz="2400" b="1" dirty="0">
                <a:solidFill>
                  <a:srgbClr val="000000"/>
                </a:solidFill>
                <a:latin typeface="Arial" panose="020B0604020202020204" pitchFamily="34" charset="0"/>
                <a:ea typeface="Calibri" panose="020F0502020204030204" pitchFamily="34" charset="0"/>
              </a:rPr>
              <a:t>governance</a:t>
            </a:r>
            <a:r>
              <a:rPr lang="en-US" sz="2400" dirty="0">
                <a:solidFill>
                  <a:srgbClr val="000000"/>
                </a:solidFill>
                <a:latin typeface="Arial" panose="020B0604020202020204" pitchFamily="34" charset="0"/>
                <a:ea typeface="Calibri" panose="020F0502020204030204" pitchFamily="34" charset="0"/>
              </a:rPr>
              <a:t> or stewardship, with clear roles, responsibilities, expectations and operational and leadership arrangements.</a:t>
            </a:r>
          </a:p>
        </p:txBody>
      </p:sp>
    </p:spTree>
    <p:custDataLst>
      <p:tags r:id="rId1"/>
    </p:custDataLst>
    <p:extLst>
      <p:ext uri="{BB962C8B-B14F-4D97-AF65-F5344CB8AC3E}">
        <p14:creationId xmlns:p14="http://schemas.microsoft.com/office/powerpoint/2010/main" val="218730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Title 1">
            <a:extLst>
              <a:ext uri="{FF2B5EF4-FFF2-40B4-BE49-F238E27FC236}">
                <a16:creationId xmlns:a16="http://schemas.microsoft.com/office/drawing/2014/main" id="{3BCE6CD9-8544-48A1-8207-3044C407D747}"/>
              </a:ext>
            </a:extLst>
          </p:cNvPr>
          <p:cNvSpPr>
            <a:spLocks noGrp="1"/>
          </p:cNvSpPr>
          <p:nvPr>
            <p:ph type="title"/>
          </p:nvPr>
        </p:nvSpPr>
        <p:spPr/>
        <p:txBody>
          <a:bodyPr/>
          <a:lstStyle/>
          <a:p>
            <a:r>
              <a:rPr lang="en-US" dirty="0"/>
              <a:t>Questions/Discussion</a:t>
            </a:r>
          </a:p>
        </p:txBody>
      </p:sp>
      <p:pic>
        <p:nvPicPr>
          <p:cNvPr id="2050" name="Picture 2" descr="https://web.archive.org/web/20131013114707if_/http:/rwconnect.esomar.org/wp-content/uploads/2011/10/5-things-featured-image.jpg">
            <a:extLst>
              <a:ext uri="{FF2B5EF4-FFF2-40B4-BE49-F238E27FC236}">
                <a16:creationId xmlns:a16="http://schemas.microsoft.com/office/drawing/2014/main" id="{4C34CA73-0A54-45CF-9010-6AA9BE78A7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7655" y="695190"/>
            <a:ext cx="4757591" cy="579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5644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0CE6-2A52-4D43-855A-96D120DA5F27}"/>
              </a:ext>
            </a:extLst>
          </p:cNvPr>
          <p:cNvSpPr>
            <a:spLocks noGrp="1"/>
          </p:cNvSpPr>
          <p:nvPr>
            <p:ph type="title"/>
          </p:nvPr>
        </p:nvSpPr>
        <p:spPr/>
        <p:txBody>
          <a:bodyPr/>
          <a:lstStyle/>
          <a:p>
            <a:r>
              <a:rPr lang="en-US" dirty="0"/>
              <a:t>The Social Determinants of Health</a:t>
            </a:r>
          </a:p>
        </p:txBody>
      </p:sp>
      <p:sp>
        <p:nvSpPr>
          <p:cNvPr id="3" name="Content Placeholder 2">
            <a:extLst>
              <a:ext uri="{FF2B5EF4-FFF2-40B4-BE49-F238E27FC236}">
                <a16:creationId xmlns:a16="http://schemas.microsoft.com/office/drawing/2014/main" id="{7CCB7365-CB77-4901-B8CF-A188924DECB8}"/>
              </a:ext>
            </a:extLst>
          </p:cNvPr>
          <p:cNvSpPr>
            <a:spLocks noGrp="1"/>
          </p:cNvSpPr>
          <p:nvPr>
            <p:ph idx="1"/>
          </p:nvPr>
        </p:nvSpPr>
        <p:spPr/>
        <p:txBody>
          <a:bodyPr>
            <a:normAutofit lnSpcReduction="10000"/>
          </a:bodyPr>
          <a:lstStyle/>
          <a:p>
            <a:r>
              <a:rPr lang="en-US" sz="3600" dirty="0"/>
              <a:t> Social – the result of human policy decisions</a:t>
            </a:r>
          </a:p>
          <a:p>
            <a:r>
              <a:rPr lang="en-US" sz="3600" dirty="0"/>
              <a:t> Determinants – direct and measurable</a:t>
            </a:r>
          </a:p>
          <a:p>
            <a:r>
              <a:rPr lang="en-US" sz="3600" dirty="0"/>
              <a:t> Health – health, well-being and equity</a:t>
            </a:r>
          </a:p>
          <a:p>
            <a:endParaRPr lang="en-US" sz="3600" dirty="0"/>
          </a:p>
          <a:p>
            <a:r>
              <a:rPr lang="en-US" sz="3600" dirty="0"/>
              <a:t> This is a new way of thinking about health, how it is generated individually and in community</a:t>
            </a:r>
          </a:p>
        </p:txBody>
      </p:sp>
    </p:spTree>
    <p:extLst>
      <p:ext uri="{BB962C8B-B14F-4D97-AF65-F5344CB8AC3E}">
        <p14:creationId xmlns:p14="http://schemas.microsoft.com/office/powerpoint/2010/main" val="29291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0CE6-2A52-4D43-855A-96D120DA5F27}"/>
              </a:ext>
            </a:extLst>
          </p:cNvPr>
          <p:cNvSpPr>
            <a:spLocks noGrp="1"/>
          </p:cNvSpPr>
          <p:nvPr>
            <p:ph type="title"/>
          </p:nvPr>
        </p:nvSpPr>
        <p:spPr/>
        <p:txBody>
          <a:bodyPr/>
          <a:lstStyle/>
          <a:p>
            <a:r>
              <a:rPr lang="en-US" dirty="0"/>
              <a:t>Sharing Data is Hard, So Why Do It?</a:t>
            </a:r>
          </a:p>
        </p:txBody>
      </p:sp>
      <p:sp>
        <p:nvSpPr>
          <p:cNvPr id="3" name="Content Placeholder 2">
            <a:extLst>
              <a:ext uri="{FF2B5EF4-FFF2-40B4-BE49-F238E27FC236}">
                <a16:creationId xmlns:a16="http://schemas.microsoft.com/office/drawing/2014/main" id="{7CCB7365-CB77-4901-B8CF-A188924DECB8}"/>
              </a:ext>
            </a:extLst>
          </p:cNvPr>
          <p:cNvSpPr>
            <a:spLocks noGrp="1"/>
          </p:cNvSpPr>
          <p:nvPr>
            <p:ph idx="1"/>
          </p:nvPr>
        </p:nvSpPr>
        <p:spPr/>
        <p:txBody>
          <a:bodyPr/>
          <a:lstStyle/>
          <a:p>
            <a:r>
              <a:rPr lang="en-US" dirty="0"/>
              <a:t>There are things we want to do in our communities that we cannot do alone.</a:t>
            </a:r>
          </a:p>
          <a:p>
            <a:r>
              <a:rPr lang="en-US" dirty="0"/>
              <a:t>Accelerating interest in health equity drives support for multi-sector collaboration and data-sharing. </a:t>
            </a:r>
          </a:p>
          <a:p>
            <a:r>
              <a:rPr lang="en-US" dirty="0"/>
              <a:t>Multi-sector approaches tell us more about our communities and are more responsive to complex social conditions.</a:t>
            </a:r>
          </a:p>
          <a:p>
            <a:r>
              <a:rPr lang="en-US" dirty="0"/>
              <a:t>Shared community data documents the problems that we suspect, points us to new opportunities, and supports new kinds of interventions.</a:t>
            </a:r>
          </a:p>
          <a:p>
            <a:endParaRPr lang="en-US" dirty="0"/>
          </a:p>
        </p:txBody>
      </p:sp>
    </p:spTree>
    <p:extLst>
      <p:ext uri="{BB962C8B-B14F-4D97-AF65-F5344CB8AC3E}">
        <p14:creationId xmlns:p14="http://schemas.microsoft.com/office/powerpoint/2010/main" val="102109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6016626" y="5711851"/>
            <a:ext cx="141432" cy="100853"/>
          </a:xfrm>
          <a:prstGeom prst="rect">
            <a:avLst/>
          </a:prstGeom>
        </p:spPr>
        <p:txBody>
          <a:bodyPr vert="horz" lIns="73262" tIns="36631" rIns="73262" bIns="36631" rtlCol="0" anchor="ctr"/>
          <a:lstStyle/>
          <a:p>
            <a:fld id="{EBD14CDE-19F2-4FC4-84C5-1AA0A586DA9E}" type="slidenum">
              <a:rPr lang="en-US">
                <a:latin typeface="Calibri"/>
              </a:rPr>
              <a:pPr/>
              <a:t>4</a:t>
            </a:fld>
            <a:endParaRPr lang="en-US" dirty="0">
              <a:latin typeface="Calibri"/>
            </a:endParaRPr>
          </a:p>
        </p:txBody>
      </p:sp>
      <p:pic>
        <p:nvPicPr>
          <p:cNvPr id="5" name="Content Placeholder 4">
            <a:hlinkClick r:id="rId3"/>
            <a:extLst>
              <a:ext uri="{FF2B5EF4-FFF2-40B4-BE49-F238E27FC236}">
                <a16:creationId xmlns:a16="http://schemas.microsoft.com/office/drawing/2014/main" id="{66F46C36-54E1-418E-AB7D-3F02D69DB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859" y="1337734"/>
            <a:ext cx="9180397" cy="4357599"/>
          </a:xfrm>
          <a:prstGeom prst="rect">
            <a:avLst/>
          </a:prstGeom>
        </p:spPr>
      </p:pic>
      <p:sp>
        <p:nvSpPr>
          <p:cNvPr id="7" name="Title 1">
            <a:extLst>
              <a:ext uri="{FF2B5EF4-FFF2-40B4-BE49-F238E27FC236}">
                <a16:creationId xmlns:a16="http://schemas.microsoft.com/office/drawing/2014/main" id="{3177E0B2-E6EE-42E2-BD9B-C27B543328F4}"/>
              </a:ext>
            </a:extLst>
          </p:cNvPr>
          <p:cNvSpPr txBox="1">
            <a:spLocks/>
          </p:cNvSpPr>
          <p:nvPr/>
        </p:nvSpPr>
        <p:spPr>
          <a:xfrm>
            <a:off x="1173707" y="365127"/>
            <a:ext cx="9494293" cy="97260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rgbClr val="0070C0"/>
                </a:solidFill>
                <a:latin typeface="Microsoft JhengHei" panose="020B0604030504040204" pitchFamily="34" charset="-120"/>
                <a:ea typeface="Microsoft JhengHei" panose="020B0604030504040204" pitchFamily="34" charset="-120"/>
              </a:rPr>
              <a:t>All In projects are rooted in communities</a:t>
            </a:r>
          </a:p>
        </p:txBody>
      </p:sp>
    </p:spTree>
    <p:extLst>
      <p:ext uri="{BB962C8B-B14F-4D97-AF65-F5344CB8AC3E}">
        <p14:creationId xmlns:p14="http://schemas.microsoft.com/office/powerpoint/2010/main" val="184361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074FBB-5E96-459E-9291-F711AB9C52A6}"/>
              </a:ext>
            </a:extLst>
          </p:cNvPr>
          <p:cNvPicPr>
            <a:picLocks noChangeAspect="1"/>
          </p:cNvPicPr>
          <p:nvPr/>
        </p:nvPicPr>
        <p:blipFill rotWithShape="1">
          <a:blip r:embed="rId3">
            <a:extLst>
              <a:ext uri="{28A0092B-C50C-407E-A947-70E740481C1C}">
                <a14:useLocalDpi xmlns:a14="http://schemas.microsoft.com/office/drawing/2010/main" val="0"/>
              </a:ext>
            </a:extLst>
          </a:blip>
          <a:srcRect t="41973"/>
          <a:stretch/>
        </p:blipFill>
        <p:spPr>
          <a:xfrm>
            <a:off x="-11289" y="1128889"/>
            <a:ext cx="12192000" cy="4730440"/>
          </a:xfrm>
          <a:prstGeom prst="rect">
            <a:avLst/>
          </a:prstGeom>
        </p:spPr>
      </p:pic>
      <p:sp>
        <p:nvSpPr>
          <p:cNvPr id="2" name="Title 1"/>
          <p:cNvSpPr>
            <a:spLocks noGrp="1"/>
          </p:cNvSpPr>
          <p:nvPr>
            <p:ph type="title"/>
          </p:nvPr>
        </p:nvSpPr>
        <p:spPr/>
        <p:txBody>
          <a:bodyPr>
            <a:normAutofit/>
          </a:bodyPr>
          <a:lstStyle/>
          <a:p>
            <a:r>
              <a:rPr lang="en-US" dirty="0"/>
              <a:t>What we talk about when we talk about     multi-sector data</a:t>
            </a:r>
          </a:p>
        </p:txBody>
      </p:sp>
      <p:sp>
        <p:nvSpPr>
          <p:cNvPr id="4" name="Slide Number Placeholder 3"/>
          <p:cNvSpPr>
            <a:spLocks noGrp="1"/>
          </p:cNvSpPr>
          <p:nvPr>
            <p:ph type="sldNum" sz="quarter" idx="12"/>
          </p:nvPr>
        </p:nvSpPr>
        <p:spPr/>
        <p:txBody>
          <a:bodyPr/>
          <a:lstStyle/>
          <a:p>
            <a:fld id="{31BDDA5C-1D8B-4440-82E4-D5E32636BBA0}" type="slidenum">
              <a:rPr lang="en-US" smtClean="0"/>
              <a:pPr/>
              <a:t>5</a:t>
            </a:fld>
            <a:endParaRPr lang="en-US" dirty="0"/>
          </a:p>
        </p:txBody>
      </p:sp>
    </p:spTree>
    <p:extLst>
      <p:ext uri="{BB962C8B-B14F-4D97-AF65-F5344CB8AC3E}">
        <p14:creationId xmlns:p14="http://schemas.microsoft.com/office/powerpoint/2010/main" val="375740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Data Types Used</a:t>
            </a:r>
          </a:p>
        </p:txBody>
      </p:sp>
      <p:sp>
        <p:nvSpPr>
          <p:cNvPr id="4" name="Slide Number Placeholder 3"/>
          <p:cNvSpPr>
            <a:spLocks noGrp="1"/>
          </p:cNvSpPr>
          <p:nvPr>
            <p:ph type="sldNum" sz="quarter" idx="12"/>
          </p:nvPr>
        </p:nvSpPr>
        <p:spPr/>
        <p:txBody>
          <a:bodyPr/>
          <a:lstStyle/>
          <a:p>
            <a:fld id="{31BDDA5C-1D8B-4440-82E4-D5E32636BBA0}" type="slidenum">
              <a:rPr lang="en-US" smtClean="0"/>
              <a:pPr/>
              <a:t>6</a:t>
            </a:fld>
            <a:endParaRPr lang="en-US" dirty="0"/>
          </a:p>
        </p:txBody>
      </p:sp>
      <p:sp>
        <p:nvSpPr>
          <p:cNvPr id="34" name="TextBox 33"/>
          <p:cNvSpPr txBox="1"/>
          <p:nvPr/>
        </p:nvSpPr>
        <p:spPr>
          <a:xfrm>
            <a:off x="4641571" y="1377132"/>
            <a:ext cx="2027777" cy="1449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1200" b="1" dirty="0">
                <a:latin typeface="Microsoft JhengHei" panose="020B0604030504040204" pitchFamily="34" charset="-120"/>
                <a:ea typeface="Microsoft JhengHei" panose="020B0604030504040204" pitchFamily="34" charset="-120"/>
                <a:cs typeface="Arial" panose="020B0604020202020204" pitchFamily="34" charset="0"/>
              </a:rPr>
              <a:t>BUILD HEALTH CHALLENGE</a:t>
            </a:r>
          </a:p>
          <a:p>
            <a:pPr algn="ctr" defTabSz="533400">
              <a:lnSpc>
                <a:spcPct val="90000"/>
              </a:lnSpc>
              <a:spcBef>
                <a:spcPct val="0"/>
              </a:spcBef>
              <a:spcAft>
                <a:spcPct val="35000"/>
              </a:spcAft>
            </a:pPr>
            <a:r>
              <a:rPr lang="en-US" sz="1100" dirty="0">
                <a:latin typeface="Microsoft JhengHei" panose="020B0604030504040204" pitchFamily="34" charset="-120"/>
                <a:ea typeface="Microsoft JhengHei" panose="020B0604030504040204" pitchFamily="34" charset="-120"/>
                <a:cs typeface="Arial" panose="020B0604020202020204" pitchFamily="34" charset="0"/>
              </a:rPr>
              <a:t>Funded by 12 national &amp; local funders </a:t>
            </a:r>
          </a:p>
          <a:p>
            <a:pPr algn="ctr" defTabSz="533400">
              <a:lnSpc>
                <a:spcPct val="90000"/>
              </a:lnSpc>
              <a:spcBef>
                <a:spcPct val="0"/>
              </a:spcBef>
              <a:spcAft>
                <a:spcPct val="35000"/>
              </a:spcAft>
            </a:pPr>
            <a:r>
              <a:rPr lang="en-US" sz="1100" i="1" dirty="0">
                <a:latin typeface="Microsoft JhengHei" panose="020B0604030504040204" pitchFamily="34" charset="-120"/>
                <a:ea typeface="Microsoft JhengHei" panose="020B0604030504040204" pitchFamily="34" charset="-120"/>
                <a:cs typeface="Arial" panose="020B0604020202020204" pitchFamily="34" charset="0"/>
              </a:rPr>
              <a:t>18 graduated implementation and planning grantees</a:t>
            </a:r>
          </a:p>
          <a:p>
            <a:pPr algn="ctr" defTabSz="533400">
              <a:lnSpc>
                <a:spcPct val="90000"/>
              </a:lnSpc>
              <a:spcBef>
                <a:spcPct val="0"/>
              </a:spcBef>
              <a:spcAft>
                <a:spcPct val="35000"/>
              </a:spcAft>
            </a:pPr>
            <a:r>
              <a:rPr lang="en-US" sz="1100" i="1" dirty="0">
                <a:latin typeface="Microsoft JhengHei" panose="020B0604030504040204" pitchFamily="34" charset="-120"/>
                <a:ea typeface="Microsoft JhengHei" panose="020B0604030504040204" pitchFamily="34" charset="-120"/>
                <a:cs typeface="Arial" panose="020B0604020202020204" pitchFamily="34" charset="0"/>
              </a:rPr>
              <a:t>19 new implementation grantees</a:t>
            </a:r>
          </a:p>
        </p:txBody>
      </p:sp>
      <p:pic>
        <p:nvPicPr>
          <p:cNvPr id="5" name="Picture 4">
            <a:extLst>
              <a:ext uri="{FF2B5EF4-FFF2-40B4-BE49-F238E27FC236}">
                <a16:creationId xmlns:a16="http://schemas.microsoft.com/office/drawing/2014/main" id="{ACEFD812-90A2-4CAB-8751-D8670814C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994" y="1600199"/>
            <a:ext cx="8112375" cy="4294637"/>
          </a:xfrm>
          <a:prstGeom prst="rect">
            <a:avLst/>
          </a:prstGeom>
        </p:spPr>
      </p:pic>
    </p:spTree>
    <p:extLst>
      <p:ext uri="{BB962C8B-B14F-4D97-AF65-F5344CB8AC3E}">
        <p14:creationId xmlns:p14="http://schemas.microsoft.com/office/powerpoint/2010/main" val="299604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Broad Aims for Data Sharing</a:t>
            </a:r>
          </a:p>
        </p:txBody>
      </p:sp>
      <p:pic>
        <p:nvPicPr>
          <p:cNvPr id="5" name="Content Placeholder 4">
            <a:extLst>
              <a:ext uri="{FF2B5EF4-FFF2-40B4-BE49-F238E27FC236}">
                <a16:creationId xmlns:a16="http://schemas.microsoft.com/office/drawing/2014/main" id="{DF83165C-A102-4785-B4EB-D0CDA61515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3385" y="1586185"/>
            <a:ext cx="10510415" cy="4212701"/>
          </a:xfrm>
          <a:prstGeom prst="rect">
            <a:avLst/>
          </a:prstGeom>
        </p:spPr>
      </p:pic>
    </p:spTree>
    <p:extLst>
      <p:ext uri="{BB962C8B-B14F-4D97-AF65-F5344CB8AC3E}">
        <p14:creationId xmlns:p14="http://schemas.microsoft.com/office/powerpoint/2010/main" val="297629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2004767" y="1758344"/>
            <a:ext cx="4611618" cy="37940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000" dirty="0"/>
              <a:t>Data Across Sectors for Health (DASH)</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036" y="1814907"/>
            <a:ext cx="1549396" cy="1303995"/>
          </a:xfrm>
          <a:prstGeom prst="rect">
            <a:avLst/>
          </a:prstGeom>
        </p:spPr>
      </p:pic>
      <p:sp>
        <p:nvSpPr>
          <p:cNvPr id="9" name="TextBox 8"/>
          <p:cNvSpPr txBox="1"/>
          <p:nvPr/>
        </p:nvSpPr>
        <p:spPr>
          <a:xfrm>
            <a:off x="3976644" y="2138650"/>
            <a:ext cx="246441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Data and Information Sharing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202" y="3052912"/>
            <a:ext cx="1469065" cy="123638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413" y="4317640"/>
            <a:ext cx="1530666" cy="1288231"/>
          </a:xfrm>
          <a:prstGeom prst="rect">
            <a:avLst/>
          </a:prstGeom>
        </p:spPr>
      </p:pic>
      <p:sp>
        <p:nvSpPr>
          <p:cNvPr id="12" name="TextBox 11"/>
          <p:cNvSpPr txBox="1"/>
          <p:nvPr/>
        </p:nvSpPr>
        <p:spPr>
          <a:xfrm>
            <a:off x="3976645" y="3329730"/>
            <a:ext cx="184962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Multi-sector Partners</a:t>
            </a:r>
          </a:p>
        </p:txBody>
      </p:sp>
      <p:sp>
        <p:nvSpPr>
          <p:cNvPr id="13" name="TextBox 12"/>
          <p:cNvSpPr txBox="1"/>
          <p:nvPr/>
        </p:nvSpPr>
        <p:spPr>
          <a:xfrm>
            <a:off x="3976644" y="4557325"/>
            <a:ext cx="246441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Collaborative Effort</a:t>
            </a:r>
          </a:p>
        </p:txBody>
      </p:sp>
      <p:pic>
        <p:nvPicPr>
          <p:cNvPr id="19"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935694" y="2112165"/>
            <a:ext cx="2103657" cy="1770471"/>
          </a:xfrm>
        </p:spPr>
      </p:pic>
      <p:sp>
        <p:nvSpPr>
          <p:cNvPr id="20" name="TextBox 19"/>
          <p:cNvSpPr txBox="1"/>
          <p:nvPr/>
        </p:nvSpPr>
        <p:spPr>
          <a:xfrm>
            <a:off x="7310197" y="3803274"/>
            <a:ext cx="3088071" cy="1508105"/>
          </a:xfrm>
          <a:prstGeom prst="rect">
            <a:avLst/>
          </a:prstGeom>
          <a:noFill/>
        </p:spPr>
        <p:txBody>
          <a:bodyPr wrap="square" rtlCol="0">
            <a:spAutoFit/>
          </a:bodyPr>
          <a:lstStyle/>
          <a:p>
            <a:pPr algn="ctr"/>
            <a:r>
              <a:rPr lang="en-US" sz="2000" b="1" dirty="0">
                <a:solidFill>
                  <a:srgbClr val="205AAA"/>
                </a:solidFill>
                <a:latin typeface="Arial" panose="020B0604020202020204" pitchFamily="34" charset="0"/>
                <a:cs typeface="Arial" panose="020B0604020202020204" pitchFamily="34" charset="0"/>
              </a:rPr>
              <a:t>Outcome:</a:t>
            </a:r>
          </a:p>
          <a:p>
            <a:pPr algn="ctr"/>
            <a:endParaRPr lang="en-US" sz="12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Capacity Building to Drive Community Health </a:t>
            </a:r>
          </a:p>
          <a:p>
            <a:pPr algn="ctr"/>
            <a:r>
              <a:rPr lang="en-US" sz="2000" dirty="0">
                <a:latin typeface="Arial" panose="020B0604020202020204" pitchFamily="34" charset="0"/>
                <a:cs typeface="Arial" panose="020B0604020202020204" pitchFamily="34" charset="0"/>
              </a:rPr>
              <a:t>Improvement</a:t>
            </a:r>
          </a:p>
        </p:txBody>
      </p:sp>
      <p:sp>
        <p:nvSpPr>
          <p:cNvPr id="14" name="Right Arrow 13"/>
          <p:cNvSpPr/>
          <p:nvPr/>
        </p:nvSpPr>
        <p:spPr>
          <a:xfrm>
            <a:off x="6616386" y="3172788"/>
            <a:ext cx="906763" cy="870884"/>
          </a:xfrm>
          <a:prstGeom prst="rightArrow">
            <a:avLst/>
          </a:prstGeom>
          <a:solidFill>
            <a:srgbClr val="BAD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72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C9D8-5A1D-49D3-9704-4039E9FAD297}"/>
              </a:ext>
            </a:extLst>
          </p:cNvPr>
          <p:cNvSpPr>
            <a:spLocks noGrp="1"/>
          </p:cNvSpPr>
          <p:nvPr>
            <p:ph type="title"/>
          </p:nvPr>
        </p:nvSpPr>
        <p:spPr/>
        <p:txBody>
          <a:bodyPr>
            <a:normAutofit/>
          </a:bodyPr>
          <a:lstStyle/>
          <a:p>
            <a:r>
              <a:rPr lang="en-US" dirty="0"/>
              <a:t>How DASH thinks about developing community collaboration capacity</a:t>
            </a:r>
          </a:p>
        </p:txBody>
      </p:sp>
      <p:sp>
        <p:nvSpPr>
          <p:cNvPr id="7" name="Freeform: Shape 6">
            <a:extLst>
              <a:ext uri="{FF2B5EF4-FFF2-40B4-BE49-F238E27FC236}">
                <a16:creationId xmlns:a16="http://schemas.microsoft.com/office/drawing/2014/main" id="{73D67352-96D5-44BB-97E9-7A917B1C0D6B}"/>
              </a:ext>
            </a:extLst>
          </p:cNvPr>
          <p:cNvSpPr/>
          <p:nvPr/>
        </p:nvSpPr>
        <p:spPr>
          <a:xfrm>
            <a:off x="838200" y="1794933"/>
            <a:ext cx="10515599" cy="1868881"/>
          </a:xfrm>
          <a:custGeom>
            <a:avLst/>
            <a:gdLst>
              <a:gd name="connsiteX0" fmla="*/ 0 w 10515599"/>
              <a:gd name="connsiteY0" fmla="*/ 382740 h 1530961"/>
              <a:gd name="connsiteX1" fmla="*/ 9750119 w 10515599"/>
              <a:gd name="connsiteY1" fmla="*/ 382740 h 1530961"/>
              <a:gd name="connsiteX2" fmla="*/ 9750119 w 10515599"/>
              <a:gd name="connsiteY2" fmla="*/ 0 h 1530961"/>
              <a:gd name="connsiteX3" fmla="*/ 10515599 w 10515599"/>
              <a:gd name="connsiteY3" fmla="*/ 765481 h 1530961"/>
              <a:gd name="connsiteX4" fmla="*/ 9750119 w 10515599"/>
              <a:gd name="connsiteY4" fmla="*/ 1530961 h 1530961"/>
              <a:gd name="connsiteX5" fmla="*/ 9750119 w 10515599"/>
              <a:gd name="connsiteY5" fmla="*/ 1148221 h 1530961"/>
              <a:gd name="connsiteX6" fmla="*/ 0 w 10515599"/>
              <a:gd name="connsiteY6" fmla="*/ 1148221 h 1530961"/>
              <a:gd name="connsiteX7" fmla="*/ 0 w 10515599"/>
              <a:gd name="connsiteY7" fmla="*/ 382740 h 1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5599" h="1530961">
                <a:moveTo>
                  <a:pt x="0" y="382740"/>
                </a:moveTo>
                <a:lnTo>
                  <a:pt x="9750119" y="382740"/>
                </a:lnTo>
                <a:lnTo>
                  <a:pt x="9750119" y="0"/>
                </a:lnTo>
                <a:lnTo>
                  <a:pt x="10515599" y="765481"/>
                </a:lnTo>
                <a:lnTo>
                  <a:pt x="9750119" y="1530961"/>
                </a:lnTo>
                <a:lnTo>
                  <a:pt x="9750119" y="1148221"/>
                </a:lnTo>
                <a:lnTo>
                  <a:pt x="0" y="1148221"/>
                </a:lnTo>
                <a:lnTo>
                  <a:pt x="0" y="38274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474180" rIns="636740" bIns="625780" numCol="1" spcCol="1270" anchor="ctr" anchorCtr="0">
            <a:noAutofit/>
          </a:bodyPr>
          <a:lstStyle/>
          <a:p>
            <a:pPr marL="0" lvl="0" indent="0" algn="ctr" defTabSz="1066800">
              <a:lnSpc>
                <a:spcPct val="90000"/>
              </a:lnSpc>
              <a:spcBef>
                <a:spcPct val="0"/>
              </a:spcBef>
              <a:spcAft>
                <a:spcPct val="35000"/>
              </a:spcAft>
              <a:buNone/>
            </a:pPr>
            <a:r>
              <a:rPr lang="en-US" sz="2400" kern="1200" dirty="0"/>
              <a:t>Collaboration formation (shared value)</a:t>
            </a:r>
          </a:p>
        </p:txBody>
      </p:sp>
      <p:sp>
        <p:nvSpPr>
          <p:cNvPr id="8" name="Freeform: Shape 7">
            <a:extLst>
              <a:ext uri="{FF2B5EF4-FFF2-40B4-BE49-F238E27FC236}">
                <a16:creationId xmlns:a16="http://schemas.microsoft.com/office/drawing/2014/main" id="{F827B4B5-9507-4752-962D-AE95C9095FFC}"/>
              </a:ext>
            </a:extLst>
          </p:cNvPr>
          <p:cNvSpPr/>
          <p:nvPr/>
        </p:nvSpPr>
        <p:spPr>
          <a:xfrm>
            <a:off x="2167467" y="2417521"/>
            <a:ext cx="9186332" cy="1868881"/>
          </a:xfrm>
          <a:custGeom>
            <a:avLst/>
            <a:gdLst>
              <a:gd name="connsiteX0" fmla="*/ 0 w 8091754"/>
              <a:gd name="connsiteY0" fmla="*/ 382740 h 1530961"/>
              <a:gd name="connsiteX1" fmla="*/ 7326274 w 8091754"/>
              <a:gd name="connsiteY1" fmla="*/ 382740 h 1530961"/>
              <a:gd name="connsiteX2" fmla="*/ 7326274 w 8091754"/>
              <a:gd name="connsiteY2" fmla="*/ 0 h 1530961"/>
              <a:gd name="connsiteX3" fmla="*/ 8091754 w 8091754"/>
              <a:gd name="connsiteY3" fmla="*/ 765481 h 1530961"/>
              <a:gd name="connsiteX4" fmla="*/ 7326274 w 8091754"/>
              <a:gd name="connsiteY4" fmla="*/ 1530961 h 1530961"/>
              <a:gd name="connsiteX5" fmla="*/ 7326274 w 8091754"/>
              <a:gd name="connsiteY5" fmla="*/ 1148221 h 1530961"/>
              <a:gd name="connsiteX6" fmla="*/ 0 w 8091754"/>
              <a:gd name="connsiteY6" fmla="*/ 1148221 h 1530961"/>
              <a:gd name="connsiteX7" fmla="*/ 0 w 8091754"/>
              <a:gd name="connsiteY7" fmla="*/ 382740 h 1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1754" h="1530961">
                <a:moveTo>
                  <a:pt x="0" y="382740"/>
                </a:moveTo>
                <a:lnTo>
                  <a:pt x="7326274" y="382740"/>
                </a:lnTo>
                <a:lnTo>
                  <a:pt x="7326274" y="0"/>
                </a:lnTo>
                <a:lnTo>
                  <a:pt x="8091754" y="765481"/>
                </a:lnTo>
                <a:lnTo>
                  <a:pt x="7326274" y="1530961"/>
                </a:lnTo>
                <a:lnTo>
                  <a:pt x="7326274" y="1148221"/>
                </a:lnTo>
                <a:lnTo>
                  <a:pt x="0" y="1148221"/>
                </a:lnTo>
                <a:lnTo>
                  <a:pt x="0" y="382740"/>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91440" tIns="474180" rIns="636740" bIns="625780" numCol="1" spcCol="1270" anchor="ctr" anchorCtr="0">
            <a:noAutofit/>
          </a:bodyPr>
          <a:lstStyle/>
          <a:p>
            <a:pPr marL="0" lvl="0" indent="0" algn="ctr" defTabSz="1066800">
              <a:lnSpc>
                <a:spcPct val="90000"/>
              </a:lnSpc>
              <a:spcBef>
                <a:spcPct val="0"/>
              </a:spcBef>
              <a:spcAft>
                <a:spcPct val="35000"/>
              </a:spcAft>
              <a:buNone/>
            </a:pPr>
            <a:r>
              <a:rPr lang="en-US" sz="2400" kern="1200" dirty="0"/>
              <a:t>System development (shared data)</a:t>
            </a:r>
          </a:p>
        </p:txBody>
      </p:sp>
      <p:sp>
        <p:nvSpPr>
          <p:cNvPr id="9" name="Freeform: Shape 8">
            <a:extLst>
              <a:ext uri="{FF2B5EF4-FFF2-40B4-BE49-F238E27FC236}">
                <a16:creationId xmlns:a16="http://schemas.microsoft.com/office/drawing/2014/main" id="{AFE37240-2389-4351-859B-E9E8CF95E59F}"/>
              </a:ext>
            </a:extLst>
          </p:cNvPr>
          <p:cNvSpPr/>
          <p:nvPr/>
        </p:nvSpPr>
        <p:spPr>
          <a:xfrm>
            <a:off x="4560711" y="3040481"/>
            <a:ext cx="6793088" cy="1868881"/>
          </a:xfrm>
          <a:custGeom>
            <a:avLst/>
            <a:gdLst>
              <a:gd name="connsiteX0" fmla="*/ 0 w 5667908"/>
              <a:gd name="connsiteY0" fmla="*/ 382740 h 1530961"/>
              <a:gd name="connsiteX1" fmla="*/ 4902428 w 5667908"/>
              <a:gd name="connsiteY1" fmla="*/ 382740 h 1530961"/>
              <a:gd name="connsiteX2" fmla="*/ 4902428 w 5667908"/>
              <a:gd name="connsiteY2" fmla="*/ 0 h 1530961"/>
              <a:gd name="connsiteX3" fmla="*/ 5667908 w 5667908"/>
              <a:gd name="connsiteY3" fmla="*/ 765481 h 1530961"/>
              <a:gd name="connsiteX4" fmla="*/ 4902428 w 5667908"/>
              <a:gd name="connsiteY4" fmla="*/ 1530961 h 1530961"/>
              <a:gd name="connsiteX5" fmla="*/ 4902428 w 5667908"/>
              <a:gd name="connsiteY5" fmla="*/ 1148221 h 1530961"/>
              <a:gd name="connsiteX6" fmla="*/ 0 w 5667908"/>
              <a:gd name="connsiteY6" fmla="*/ 1148221 h 1530961"/>
              <a:gd name="connsiteX7" fmla="*/ 0 w 5667908"/>
              <a:gd name="connsiteY7" fmla="*/ 382740 h 1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7908" h="1530961">
                <a:moveTo>
                  <a:pt x="0" y="382740"/>
                </a:moveTo>
                <a:lnTo>
                  <a:pt x="4902428" y="382740"/>
                </a:lnTo>
                <a:lnTo>
                  <a:pt x="4902428" y="0"/>
                </a:lnTo>
                <a:lnTo>
                  <a:pt x="5667908" y="765481"/>
                </a:lnTo>
                <a:lnTo>
                  <a:pt x="4902428" y="1530961"/>
                </a:lnTo>
                <a:lnTo>
                  <a:pt x="4902428" y="1148221"/>
                </a:lnTo>
                <a:lnTo>
                  <a:pt x="0" y="1148221"/>
                </a:lnTo>
                <a:lnTo>
                  <a:pt x="0" y="382740"/>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91440" tIns="474180" rIns="636740" bIns="625780" numCol="1" spcCol="1270" anchor="ctr" anchorCtr="0">
            <a:noAutofit/>
          </a:bodyPr>
          <a:lstStyle/>
          <a:p>
            <a:pPr marL="0" lvl="0" indent="0" algn="ctr" defTabSz="1066800">
              <a:lnSpc>
                <a:spcPct val="90000"/>
              </a:lnSpc>
              <a:spcBef>
                <a:spcPct val="0"/>
              </a:spcBef>
              <a:spcAft>
                <a:spcPct val="35000"/>
              </a:spcAft>
              <a:buNone/>
            </a:pPr>
            <a:r>
              <a:rPr lang="en-US" sz="2400" kern="1200" dirty="0"/>
              <a:t>Intervention design (shared action)</a:t>
            </a:r>
          </a:p>
        </p:txBody>
      </p:sp>
      <p:sp>
        <p:nvSpPr>
          <p:cNvPr id="10" name="Freeform: Shape 9">
            <a:extLst>
              <a:ext uri="{FF2B5EF4-FFF2-40B4-BE49-F238E27FC236}">
                <a16:creationId xmlns:a16="http://schemas.microsoft.com/office/drawing/2014/main" id="{16926117-9231-48A9-9733-CA68E0F49C72}"/>
              </a:ext>
            </a:extLst>
          </p:cNvPr>
          <p:cNvSpPr/>
          <p:nvPr/>
        </p:nvSpPr>
        <p:spPr>
          <a:xfrm>
            <a:off x="6502400" y="3663067"/>
            <a:ext cx="4851399" cy="1868881"/>
          </a:xfrm>
          <a:custGeom>
            <a:avLst/>
            <a:gdLst>
              <a:gd name="connsiteX0" fmla="*/ 0 w 3244062"/>
              <a:gd name="connsiteY0" fmla="*/ 382740 h 1530961"/>
              <a:gd name="connsiteX1" fmla="*/ 2478582 w 3244062"/>
              <a:gd name="connsiteY1" fmla="*/ 382740 h 1530961"/>
              <a:gd name="connsiteX2" fmla="*/ 2478582 w 3244062"/>
              <a:gd name="connsiteY2" fmla="*/ 0 h 1530961"/>
              <a:gd name="connsiteX3" fmla="*/ 3244062 w 3244062"/>
              <a:gd name="connsiteY3" fmla="*/ 765481 h 1530961"/>
              <a:gd name="connsiteX4" fmla="*/ 2478582 w 3244062"/>
              <a:gd name="connsiteY4" fmla="*/ 1530961 h 1530961"/>
              <a:gd name="connsiteX5" fmla="*/ 2478582 w 3244062"/>
              <a:gd name="connsiteY5" fmla="*/ 1148221 h 1530961"/>
              <a:gd name="connsiteX6" fmla="*/ 0 w 3244062"/>
              <a:gd name="connsiteY6" fmla="*/ 1148221 h 1530961"/>
              <a:gd name="connsiteX7" fmla="*/ 0 w 3244062"/>
              <a:gd name="connsiteY7" fmla="*/ 382740 h 15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4062" h="1530961">
                <a:moveTo>
                  <a:pt x="0" y="382740"/>
                </a:moveTo>
                <a:lnTo>
                  <a:pt x="2478582" y="382740"/>
                </a:lnTo>
                <a:lnTo>
                  <a:pt x="2478582" y="0"/>
                </a:lnTo>
                <a:lnTo>
                  <a:pt x="3244062" y="765481"/>
                </a:lnTo>
                <a:lnTo>
                  <a:pt x="2478582" y="1530961"/>
                </a:lnTo>
                <a:lnTo>
                  <a:pt x="2478582" y="1148221"/>
                </a:lnTo>
                <a:lnTo>
                  <a:pt x="0" y="1148221"/>
                </a:lnTo>
                <a:lnTo>
                  <a:pt x="0" y="38274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91440" tIns="474180" rIns="636740" bIns="625780" numCol="1" spcCol="1270" anchor="ctr" anchorCtr="0">
            <a:noAutofit/>
          </a:bodyPr>
          <a:lstStyle/>
          <a:p>
            <a:pPr marL="0" lvl="0" indent="0" algn="ctr" defTabSz="1066800">
              <a:lnSpc>
                <a:spcPct val="90000"/>
              </a:lnSpc>
              <a:spcBef>
                <a:spcPct val="0"/>
              </a:spcBef>
              <a:spcAft>
                <a:spcPct val="35000"/>
              </a:spcAft>
              <a:buNone/>
            </a:pPr>
            <a:r>
              <a:rPr lang="en-US" sz="2400" kern="1200" dirty="0"/>
              <a:t>Alignment (shared outcome)</a:t>
            </a:r>
          </a:p>
        </p:txBody>
      </p:sp>
    </p:spTree>
    <p:extLst>
      <p:ext uri="{BB962C8B-B14F-4D97-AF65-F5344CB8AC3E}">
        <p14:creationId xmlns:p14="http://schemas.microsoft.com/office/powerpoint/2010/main" val="40693670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PHI">
  <a:themeElements>
    <a:clrScheme name="LPHI">
      <a:dk1>
        <a:srgbClr val="212120"/>
      </a:dk1>
      <a:lt1>
        <a:srgbClr val="FFFFFE"/>
      </a:lt1>
      <a:dk2>
        <a:srgbClr val="00ADCA"/>
      </a:dk2>
      <a:lt2>
        <a:srgbClr val="00AC4E"/>
      </a:lt2>
      <a:accent1>
        <a:srgbClr val="00AC4E"/>
      </a:accent1>
      <a:accent2>
        <a:srgbClr val="00ADCA"/>
      </a:accent2>
      <a:accent3>
        <a:srgbClr val="99CC33"/>
      </a:accent3>
      <a:accent4>
        <a:srgbClr val="FFBE10"/>
      </a:accent4>
      <a:accent5>
        <a:srgbClr val="168258"/>
      </a:accent5>
      <a:accent6>
        <a:srgbClr val="212120"/>
      </a:accent6>
      <a:hlink>
        <a:srgbClr val="00ADCA"/>
      </a:hlink>
      <a:folHlink>
        <a:srgbClr val="00AC38"/>
      </a:folHlink>
    </a:clrScheme>
    <a:fontScheme name="LPHI">
      <a:majorFont>
        <a:latin typeface="Ubuntu"/>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PHI" id="{564DA7ED-63A9-474D-B89B-451C3559804D}" vid="{1809D8B7-47C4-4310-ACF8-10B44B0879B8}"/>
    </a:ext>
  </a:extLst>
</a:theme>
</file>

<file path=ppt/theme/theme3.xml><?xml version="1.0" encoding="utf-8"?>
<a:theme xmlns:a="http://schemas.openxmlformats.org/drawingml/2006/main" name="San Diego Sky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C6B130D0FEF94EBB7E5A10D04879AD" ma:contentTypeVersion="1" ma:contentTypeDescription="Create a new document." ma:contentTypeScope="" ma:versionID="b49f3ef6965c96863bebd0d0e21239cb">
  <xsd:schema xmlns:xsd="http://www.w3.org/2001/XMLSchema" xmlns:xs="http://www.w3.org/2001/XMLSchema" xmlns:p="http://schemas.microsoft.com/office/2006/metadata/properties" xmlns:ns1="http://schemas.microsoft.com/sharepoint/v3" xmlns:ns2="853c28b5-751d-49b3-a6e0-d7f44b257a84" targetNamespace="http://schemas.microsoft.com/office/2006/metadata/properties" ma:root="true" ma:fieldsID="09042c7f2d29800a234d686f9ad4ef83" ns1:_="" ns2:_="">
    <xsd:import namespace="http://schemas.microsoft.com/sharepoint/v3"/>
    <xsd:import namespace="853c28b5-751d-49b3-a6e0-d7f44b257a84"/>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3c28b5-751d-49b3-a6e0-d7f44b257a84"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FD5A63F-6209-4225-86A8-A4EF9E7E0701}">
  <ds:schemaRefs>
    <ds:schemaRef ds:uri="http://schemas.microsoft.com/sharepoint/v3/contenttype/forms"/>
  </ds:schemaRefs>
</ds:datastoreItem>
</file>

<file path=customXml/itemProps2.xml><?xml version="1.0" encoding="utf-8"?>
<ds:datastoreItem xmlns:ds="http://schemas.openxmlformats.org/officeDocument/2006/customXml" ds:itemID="{E12CABDF-87E1-4F5C-886D-DB1BD02622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3c28b5-751d-49b3-a6e0-d7f44b257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4975F5-1721-475C-8386-1488D44EBC46}">
  <ds:schemaRefs>
    <ds:schemaRef ds:uri="http://schemas.microsoft.com/sharepoint/v3"/>
    <ds:schemaRef ds:uri="http://purl.org/dc/terms/"/>
    <ds:schemaRef ds:uri="853c28b5-751d-49b3-a6e0-d7f44b257a8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83693F2F-3766-4928-A603-10A2A0EBF29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3010</TotalTime>
  <Words>790</Words>
  <Application>Microsoft Office PowerPoint</Application>
  <PresentationFormat>Widescreen</PresentationFormat>
  <Paragraphs>107</Paragraphs>
  <Slides>18</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Microsoft JhengHei</vt:lpstr>
      <vt:lpstr>Arial</vt:lpstr>
      <vt:lpstr>Calibri</vt:lpstr>
      <vt:lpstr>Calibri Light</vt:lpstr>
      <vt:lpstr>Futura PT Book</vt:lpstr>
      <vt:lpstr>Futura PT Heavy</vt:lpstr>
      <vt:lpstr>Ubuntu</vt:lpstr>
      <vt:lpstr>Wingdings</vt:lpstr>
      <vt:lpstr>Wingdings 2</vt:lpstr>
      <vt:lpstr>Office Theme</vt:lpstr>
      <vt:lpstr>LPHI</vt:lpstr>
      <vt:lpstr>San Diego Skyline</vt:lpstr>
      <vt:lpstr>1_Office Theme</vt:lpstr>
      <vt:lpstr>What determines health, who builds the network?  June 20, 2019  some musings with the folks and friends of Visible Network Labs </vt:lpstr>
      <vt:lpstr>The Social Determinants of Health</vt:lpstr>
      <vt:lpstr>Sharing Data is Hard, So Why Do It?</vt:lpstr>
      <vt:lpstr>PowerPoint Presentation</vt:lpstr>
      <vt:lpstr>What we talk about when we talk about     multi-sector data</vt:lpstr>
      <vt:lpstr>Common Data Types Used</vt:lpstr>
      <vt:lpstr>Two Broad Aims for Data Sharing</vt:lpstr>
      <vt:lpstr>Data Across Sectors for Health (DASH)</vt:lpstr>
      <vt:lpstr>How DASH thinks about developing community collaboration capacity</vt:lpstr>
      <vt:lpstr>PowerPoint Presentation</vt:lpstr>
      <vt:lpstr>All In Partner Mission and Goals</vt:lpstr>
      <vt:lpstr>Building the evidence base – where to find resources</vt:lpstr>
      <vt:lpstr>Popular Resources of 2018 - Publications</vt:lpstr>
      <vt:lpstr>New Resources &amp; Activities in 2019</vt:lpstr>
      <vt:lpstr>PowerPoint Presentation</vt:lpstr>
      <vt:lpstr>All In Online Community</vt:lpstr>
      <vt:lpstr>Alignment: Built to Last</vt:lpstr>
      <vt:lpstr>Questions/Discussion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dc:title>
  <dc:creator>Jenna Frkovich</dc:creator>
  <cp:lastModifiedBy>Peter Eckart</cp:lastModifiedBy>
  <cp:revision>263</cp:revision>
  <cp:lastPrinted>2018-04-13T18:29:31Z</cp:lastPrinted>
  <dcterms:created xsi:type="dcterms:W3CDTF">2016-04-22T18:48:12Z</dcterms:created>
  <dcterms:modified xsi:type="dcterms:W3CDTF">2019-06-20T14:34:27Z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0x0101008BC6B130D0FEF94EBB7E5A10D04879AD</vt:lpwstr>
  </property>
</Properties>
</file>